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Economica"/>
      <p:regular r:id="rId26"/>
      <p:bold r:id="rId27"/>
      <p:italic r:id="rId28"/>
      <p:boldItalic r:id="rId29"/>
    </p:embeddedFont>
    <p:embeddedFont>
      <p:font typeface="Lato"/>
      <p:regular r:id="rId30"/>
      <p:bold r:id="rId31"/>
      <p:italic r:id="rId32"/>
      <p:boldItalic r:id="rId33"/>
    </p:embeddedFont>
    <p:embeddedFont>
      <p:font typeface="Average"/>
      <p:regular r:id="rId34"/>
    </p:embeddedFont>
    <p:embeddedFont>
      <p:font typeface="Oswald"/>
      <p:regular r:id="rId35"/>
      <p:bold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Economica-regular.fntdata"/><Relationship Id="rId25" Type="http://schemas.openxmlformats.org/officeDocument/2006/relationships/slide" Target="slides/slide21.xml"/><Relationship Id="rId28" Type="http://schemas.openxmlformats.org/officeDocument/2006/relationships/font" Target="fonts/Economica-italic.fntdata"/><Relationship Id="rId27" Type="http://schemas.openxmlformats.org/officeDocument/2006/relationships/font" Target="fonts/Economica-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Economica-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35" Type="http://schemas.openxmlformats.org/officeDocument/2006/relationships/font" Target="fonts/Oswald-regular.fntdata"/><Relationship Id="rId12" Type="http://schemas.openxmlformats.org/officeDocument/2006/relationships/slide" Target="slides/slide8.xml"/><Relationship Id="rId34" Type="http://schemas.openxmlformats.org/officeDocument/2006/relationships/font" Target="fonts/Average-regular.fntdata"/><Relationship Id="rId15" Type="http://schemas.openxmlformats.org/officeDocument/2006/relationships/slide" Target="slides/slide11.xml"/><Relationship Id="rId37" Type="http://schemas.openxmlformats.org/officeDocument/2006/relationships/font" Target="fonts/OpenSans-regular.fntdata"/><Relationship Id="rId14" Type="http://schemas.openxmlformats.org/officeDocument/2006/relationships/slide" Target="slides/slide10.xml"/><Relationship Id="rId36" Type="http://schemas.openxmlformats.org/officeDocument/2006/relationships/font" Target="fonts/Oswald-bold.fntdata"/><Relationship Id="rId17" Type="http://schemas.openxmlformats.org/officeDocument/2006/relationships/slide" Target="slides/slide13.xml"/><Relationship Id="rId39" Type="http://schemas.openxmlformats.org/officeDocument/2006/relationships/font" Target="fonts/OpenSans-italic.fntdata"/><Relationship Id="rId16" Type="http://schemas.openxmlformats.org/officeDocument/2006/relationships/slide" Target="slides/slide12.xml"/><Relationship Id="rId38" Type="http://schemas.openxmlformats.org/officeDocument/2006/relationships/font" Target="fonts/Open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4012"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1" name="Shape 11"/>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2" name="Shape 12"/>
          <p:cNvSpPr txBox="1"/>
          <p:nvPr>
            <p:ph type="ctrTitle"/>
          </p:nvPr>
        </p:nvSpPr>
        <p:spPr>
          <a:xfrm>
            <a:off x="3044700" y="1444255"/>
            <a:ext cx="3054600" cy="1537199"/>
          </a:xfrm>
          <a:prstGeom prst="rect">
            <a:avLst/>
          </a:prstGeom>
        </p:spPr>
        <p:txBody>
          <a:bodyPr anchorCtr="0" anchor="b"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3" name="Shape 13"/>
          <p:cNvSpPr txBox="1"/>
          <p:nvPr>
            <p:ph idx="1" type="subTitle"/>
          </p:nvPr>
        </p:nvSpPr>
        <p:spPr>
          <a:xfrm>
            <a:off x="3044700" y="3116580"/>
            <a:ext cx="3054600" cy="701400"/>
          </a:xfrm>
          <a:prstGeom prst="rect">
            <a:avLst/>
          </a:prstGeom>
        </p:spPr>
        <p:txBody>
          <a:bodyPr anchorCtr="0" anchor="t" bIns="91425" lIns="91425" rIns="91425" tIns="91425"/>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3" name="Shape 53"/>
          <p:cNvSpPr txBox="1"/>
          <p:nvPr>
            <p:ph type="title"/>
          </p:nvPr>
        </p:nvSpPr>
        <p:spPr>
          <a:xfrm>
            <a:off x="311700" y="957125"/>
            <a:ext cx="8520600" cy="2128800"/>
          </a:xfrm>
          <a:prstGeom prst="rect">
            <a:avLst/>
          </a:prstGeom>
        </p:spPr>
        <p:txBody>
          <a:bodyPr anchorCtr="0" anchor="ctr" bIns="91425" lIns="91425" rIns="91425" tIns="91425"/>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p:txBody>
      </p:sp>
      <p:sp>
        <p:nvSpPr>
          <p:cNvPr id="54" name="Shape 54"/>
          <p:cNvSpPr txBox="1"/>
          <p:nvPr>
            <p:ph idx="1" type="body"/>
          </p:nvPr>
        </p:nvSpPr>
        <p:spPr>
          <a:xfrm>
            <a:off x="311700" y="316200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p:nvPr/>
        </p:nvSpPr>
        <p:spPr>
          <a:xfrm flipH="1">
            <a:off x="7595937"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7" name="Shape 17"/>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8" name="Shape 18"/>
          <p:cNvSpPr txBox="1"/>
          <p:nvPr>
            <p:ph type="title"/>
          </p:nvPr>
        </p:nvSpPr>
        <p:spPr>
          <a:xfrm>
            <a:off x="773700" y="1806450"/>
            <a:ext cx="7596600" cy="15306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2" name="Shape 22"/>
          <p:cNvSpPr txBox="1"/>
          <p:nvPr>
            <p:ph type="title"/>
          </p:nvPr>
        </p:nvSpPr>
        <p:spPr>
          <a:xfrm>
            <a:off x="311700" y="315925"/>
            <a:ext cx="8520600" cy="8313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5225"/>
            <a:ext cx="8520600" cy="3354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sp>
        <p:nvSpPr>
          <p:cNvPr id="26" name="Shape 26"/>
          <p:cNvSpPr txBox="1"/>
          <p:nvPr>
            <p:ph type="title"/>
          </p:nvPr>
        </p:nvSpPr>
        <p:spPr>
          <a:xfrm>
            <a:off x="311700" y="315925"/>
            <a:ext cx="8520600" cy="8313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311700" y="1225225"/>
            <a:ext cx="3999900" cy="3354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2" type="body"/>
          </p:nvPr>
        </p:nvSpPr>
        <p:spPr>
          <a:xfrm>
            <a:off x="4832400" y="1225225"/>
            <a:ext cx="3999900" cy="3354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5" name="Shape 35"/>
          <p:cNvSpPr txBox="1"/>
          <p:nvPr>
            <p:ph idx="1" type="body"/>
          </p:nvPr>
        </p:nvSpPr>
        <p:spPr>
          <a:xfrm>
            <a:off x="311700" y="1399399"/>
            <a:ext cx="2808000" cy="27849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6" name="Shape 3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490250" y="450150"/>
            <a:ext cx="5878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4" name="Shape 44"/>
          <p:cNvSpPr txBox="1"/>
          <p:nvPr>
            <p:ph type="title"/>
          </p:nvPr>
        </p:nvSpPr>
        <p:spPr>
          <a:xfrm>
            <a:off x="265500" y="929275"/>
            <a:ext cx="4045200" cy="1786200"/>
          </a:xfrm>
          <a:prstGeom prst="rect">
            <a:avLst/>
          </a:prstGeom>
        </p:spPr>
        <p:txBody>
          <a:bodyPr anchorCtr="0" anchor="b" bIns="91425" lIns="91425" rIns="91425" tIns="91425"/>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p:txBody>
      </p:sp>
      <p:sp>
        <p:nvSpPr>
          <p:cNvPr id="45" name="Shape 45"/>
          <p:cNvSpPr txBox="1"/>
          <p:nvPr>
            <p:ph idx="1" type="subTitle"/>
          </p:nvPr>
        </p:nvSpPr>
        <p:spPr>
          <a:xfrm>
            <a:off x="265500" y="2769000"/>
            <a:ext cx="4045200" cy="1574100"/>
          </a:xfrm>
          <a:prstGeom prst="rect">
            <a:avLst/>
          </a:prstGeom>
        </p:spPr>
        <p:txBody>
          <a:bodyPr anchorCtr="0" anchor="t" bIns="91425" lIns="91425" rIns="91425" tIns="91425"/>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p:txBody>
      </p:sp>
      <p:sp>
        <p:nvSpPr>
          <p:cNvPr id="50" name="Shape 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rIns="91425" tIns="91425"/>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1.jpg"/><Relationship Id="rId4" Type="http://schemas.openxmlformats.org/officeDocument/2006/relationships/image" Target="../media/image0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1.jpg"/><Relationship Id="rId4" Type="http://schemas.openxmlformats.org/officeDocument/2006/relationships/image" Target="../media/image0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6.jpg"/><Relationship Id="rId4" Type="http://schemas.openxmlformats.org/officeDocument/2006/relationships/image" Target="../media/image0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6.jpg"/><Relationship Id="rId4" Type="http://schemas.openxmlformats.org/officeDocument/2006/relationships/image" Target="../media/image0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6.jpg"/><Relationship Id="rId4" Type="http://schemas.openxmlformats.org/officeDocument/2006/relationships/image" Target="../media/image0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8.png"/><Relationship Id="rId4" Type="http://schemas.openxmlformats.org/officeDocument/2006/relationships/image" Target="../media/image0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7.png"/><Relationship Id="rId4" Type="http://schemas.openxmlformats.org/officeDocument/2006/relationships/image" Target="../media/image00.jpg"/><Relationship Id="rId5" Type="http://schemas.openxmlformats.org/officeDocument/2006/relationships/image" Target="../media/image0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7.png"/><Relationship Id="rId4" Type="http://schemas.openxmlformats.org/officeDocument/2006/relationships/image" Target="../media/image08.png"/><Relationship Id="rId5" Type="http://schemas.openxmlformats.org/officeDocument/2006/relationships/image" Target="../media/image00.jpg"/><Relationship Id="rId6" Type="http://schemas.openxmlformats.org/officeDocument/2006/relationships/image" Target="../media/image06.jpg"/><Relationship Id="rId7" Type="http://schemas.openxmlformats.org/officeDocument/2006/relationships/image" Target="../media/image0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biography.com/people/leonardo-da-vinci-40396#humble-beginnings" TargetMode="External"/><Relationship Id="rId4" Type="http://schemas.openxmlformats.org/officeDocument/2006/relationships/hyperlink" Target="https://www.khanacademy.org/humanities/renaissance-reformation/high-ren-florence-rome/leonardo-da-vinci/a/leonardo-virgin-of-the-rocks" TargetMode="External"/><Relationship Id="rId11" Type="http://schemas.openxmlformats.org/officeDocument/2006/relationships/hyperlink" Target="https://poignarde.wordpress.com/author/poignarde/page/331/" TargetMode="External"/><Relationship Id="rId10" Type="http://schemas.openxmlformats.org/officeDocument/2006/relationships/hyperlink" Target="https://www.facebook.com/poorlyselftaughtartist/" TargetMode="External"/><Relationship Id="rId12" Type="http://schemas.openxmlformats.org/officeDocument/2006/relationships/hyperlink" Target="http://micheleparliament.blogspot.com/2015/11/youve-been-schooled.html" TargetMode="External"/><Relationship Id="rId9" Type="http://schemas.openxmlformats.org/officeDocument/2006/relationships/hyperlink" Target="http://donnarussomorin.blogspot.com/2012_03_01_archive.html" TargetMode="External"/><Relationship Id="rId5" Type="http://schemas.openxmlformats.org/officeDocument/2006/relationships/hyperlink" Target="http://www.artandsciencejournal.com/post/39504281386/michele-parliament-in-the-about-section-of-her" TargetMode="External"/><Relationship Id="rId6" Type="http://schemas.openxmlformats.org/officeDocument/2006/relationships/hyperlink" Target="http://www.wga.hu/html_m/l/leonardo/10anatom/3should1.html" TargetMode="External"/><Relationship Id="rId7" Type="http://schemas.openxmlformats.org/officeDocument/2006/relationships/hyperlink" Target="http://witcombe.sbc.edu/davincicode/leonardo-vitruvian-man.html" TargetMode="External"/><Relationship Id="rId8" Type="http://schemas.openxmlformats.org/officeDocument/2006/relationships/hyperlink" Target="https://www.khanacademy.org/humanities/renaissance-reformation/high-ren-florence-rome/leonardo-da-vinci/a/leonardo-virgin-of-the-rock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ctrTitle"/>
          </p:nvPr>
        </p:nvSpPr>
        <p:spPr>
          <a:xfrm>
            <a:off x="671257" y="1172650"/>
            <a:ext cx="7801500" cy="1730100"/>
          </a:xfrm>
          <a:prstGeom prst="rect">
            <a:avLst/>
          </a:prstGeom>
        </p:spPr>
        <p:txBody>
          <a:bodyPr anchorCtr="0" anchor="b" bIns="91425" lIns="91425" rIns="91425" tIns="91425">
            <a:noAutofit/>
          </a:bodyPr>
          <a:lstStyle/>
          <a:p>
            <a:pPr lvl="0">
              <a:spcBef>
                <a:spcPts val="0"/>
              </a:spcBef>
              <a:buNone/>
            </a:pPr>
            <a:r>
              <a:rPr lang="en"/>
              <a:t>Comparative Study</a:t>
            </a:r>
          </a:p>
        </p:txBody>
      </p:sp>
      <p:sp>
        <p:nvSpPr>
          <p:cNvPr id="63" name="Shape 63"/>
          <p:cNvSpPr txBox="1"/>
          <p:nvPr>
            <p:ph idx="1" type="subTitle"/>
          </p:nvPr>
        </p:nvSpPr>
        <p:spPr>
          <a:xfrm>
            <a:off x="749400" y="3384700"/>
            <a:ext cx="7801500" cy="792600"/>
          </a:xfrm>
          <a:prstGeom prst="rect">
            <a:avLst/>
          </a:prstGeom>
        </p:spPr>
        <p:txBody>
          <a:bodyPr anchorCtr="0" anchor="t" bIns="91425" lIns="91425" rIns="91425" tIns="91425">
            <a:noAutofit/>
          </a:bodyPr>
          <a:lstStyle/>
          <a:p>
            <a:pPr lvl="0">
              <a:spcBef>
                <a:spcPts val="0"/>
              </a:spcBef>
              <a:buNone/>
            </a:pPr>
            <a:r>
              <a:rPr lang="en" sz="1400"/>
              <a:t>This is an i</a:t>
            </a:r>
            <a:r>
              <a:rPr lang="en" sz="1400"/>
              <a:t>nvestigation on two different artists, one from the Renaissance and the other a local Milwaukee artist. Focusing on Da Vinci and Michele Parliament, I will compare and contrast their techniques, cultural influences, and purposes present in the art pieces. Afterwards I will compare their works with art that I have produced by the criteria of thematic content, application of techniques on the medium and the elements and principles of art. Although subjective, this comparative study will attempt to answer how the art pieces came into inception.</a:t>
            </a:r>
          </a:p>
        </p:txBody>
      </p:sp>
      <p:sp>
        <p:nvSpPr>
          <p:cNvPr id="64" name="Shape 64"/>
          <p:cNvSpPr txBox="1"/>
          <p:nvPr/>
        </p:nvSpPr>
        <p:spPr>
          <a:xfrm>
            <a:off x="2682900" y="2902750"/>
            <a:ext cx="3934500" cy="459000"/>
          </a:xfrm>
          <a:prstGeom prst="rect">
            <a:avLst/>
          </a:prstGeom>
          <a:noFill/>
          <a:ln>
            <a:noFill/>
          </a:ln>
        </p:spPr>
        <p:txBody>
          <a:bodyPr anchorCtr="0" anchor="t" bIns="91425" lIns="91425" rIns="91425" tIns="91425">
            <a:noAutofit/>
          </a:bodyPr>
          <a:lstStyle/>
          <a:p>
            <a:pPr lvl="0" algn="ctr">
              <a:spcBef>
                <a:spcPts val="0"/>
              </a:spcBef>
              <a:buNone/>
            </a:pPr>
            <a:r>
              <a:rPr lang="en">
                <a:solidFill>
                  <a:srgbClr val="EFEFEF"/>
                </a:solidFill>
              </a:rPr>
              <a:t>By: Parabhjot Singh</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p:nvPr/>
        </p:nvSpPr>
        <p:spPr>
          <a:xfrm>
            <a:off x="6089100" y="881175"/>
            <a:ext cx="3054900" cy="4262400"/>
          </a:xfrm>
          <a:prstGeom prst="rect">
            <a:avLst/>
          </a:prstGeom>
          <a:noFill/>
          <a:ln cap="flat" cmpd="sng" w="9525">
            <a:solidFill>
              <a:srgbClr val="4A86E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2" name="Shape 132"/>
          <p:cNvSpPr/>
          <p:nvPr/>
        </p:nvSpPr>
        <p:spPr>
          <a:xfrm>
            <a:off x="0" y="881175"/>
            <a:ext cx="3054900" cy="4262400"/>
          </a:xfrm>
          <a:prstGeom prst="rect">
            <a:avLst/>
          </a:prstGeom>
          <a:noFill/>
          <a:ln cap="flat" cmpd="sng" w="9525">
            <a:solidFill>
              <a:srgbClr val="4A86E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3" name="Shape 133"/>
          <p:cNvSpPr/>
          <p:nvPr/>
        </p:nvSpPr>
        <p:spPr>
          <a:xfrm>
            <a:off x="3044550" y="881175"/>
            <a:ext cx="3054900" cy="4262400"/>
          </a:xfrm>
          <a:prstGeom prst="rect">
            <a:avLst/>
          </a:prstGeom>
          <a:noFill/>
          <a:ln cap="flat" cmpd="sng" w="9525">
            <a:solidFill>
              <a:srgbClr val="4A86E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4" name="Shape 134"/>
          <p:cNvSpPr txBox="1"/>
          <p:nvPr/>
        </p:nvSpPr>
        <p:spPr>
          <a:xfrm>
            <a:off x="-439800" y="881175"/>
            <a:ext cx="3934500" cy="459000"/>
          </a:xfrm>
          <a:prstGeom prst="rect">
            <a:avLst/>
          </a:prstGeom>
          <a:noFill/>
          <a:ln>
            <a:noFill/>
          </a:ln>
        </p:spPr>
        <p:txBody>
          <a:bodyPr anchorCtr="0" anchor="t" bIns="91425" lIns="91425" rIns="91425" tIns="91425">
            <a:noAutofit/>
          </a:bodyPr>
          <a:lstStyle/>
          <a:p>
            <a:pPr lvl="0" algn="ctr">
              <a:spcBef>
                <a:spcPts val="0"/>
              </a:spcBef>
              <a:buNone/>
            </a:pPr>
            <a:r>
              <a:rPr lang="en">
                <a:solidFill>
                  <a:schemeClr val="dk1"/>
                </a:solidFill>
                <a:latin typeface="Oswald"/>
                <a:ea typeface="Oswald"/>
                <a:cs typeface="Oswald"/>
                <a:sym typeface="Oswald"/>
              </a:rPr>
              <a:t>Da Vinci</a:t>
            </a:r>
          </a:p>
        </p:txBody>
      </p:sp>
      <p:sp>
        <p:nvSpPr>
          <p:cNvPr id="135" name="Shape 135"/>
          <p:cNvSpPr txBox="1"/>
          <p:nvPr/>
        </p:nvSpPr>
        <p:spPr>
          <a:xfrm>
            <a:off x="5649300" y="881175"/>
            <a:ext cx="3934500" cy="459000"/>
          </a:xfrm>
          <a:prstGeom prst="rect">
            <a:avLst/>
          </a:prstGeom>
          <a:noFill/>
          <a:ln>
            <a:noFill/>
          </a:ln>
        </p:spPr>
        <p:txBody>
          <a:bodyPr anchorCtr="0" anchor="t" bIns="91425" lIns="91425" rIns="91425" tIns="91425">
            <a:noAutofit/>
          </a:bodyPr>
          <a:lstStyle/>
          <a:p>
            <a:pPr lvl="0" algn="ctr">
              <a:spcBef>
                <a:spcPts val="0"/>
              </a:spcBef>
              <a:buNone/>
            </a:pPr>
            <a:r>
              <a:rPr lang="en">
                <a:solidFill>
                  <a:schemeClr val="dk1"/>
                </a:solidFill>
                <a:latin typeface="Oswald"/>
                <a:ea typeface="Oswald"/>
                <a:cs typeface="Oswald"/>
                <a:sym typeface="Oswald"/>
              </a:rPr>
              <a:t>Parliament</a:t>
            </a:r>
          </a:p>
        </p:txBody>
      </p:sp>
      <p:sp>
        <p:nvSpPr>
          <p:cNvPr id="136" name="Shape 136"/>
          <p:cNvSpPr txBox="1"/>
          <p:nvPr/>
        </p:nvSpPr>
        <p:spPr>
          <a:xfrm>
            <a:off x="4058237" y="881175"/>
            <a:ext cx="956400" cy="459000"/>
          </a:xfrm>
          <a:prstGeom prst="rect">
            <a:avLst/>
          </a:prstGeom>
          <a:noFill/>
          <a:ln>
            <a:noFill/>
          </a:ln>
        </p:spPr>
        <p:txBody>
          <a:bodyPr anchorCtr="0" anchor="t" bIns="91425" lIns="91425" rIns="91425" tIns="91425">
            <a:noAutofit/>
          </a:bodyPr>
          <a:lstStyle/>
          <a:p>
            <a:pPr lvl="0" algn="ctr">
              <a:spcBef>
                <a:spcPts val="0"/>
              </a:spcBef>
              <a:buNone/>
            </a:pPr>
            <a:r>
              <a:rPr lang="en">
                <a:solidFill>
                  <a:schemeClr val="dk1"/>
                </a:solidFill>
                <a:latin typeface="Oswald"/>
                <a:ea typeface="Oswald"/>
                <a:cs typeface="Oswald"/>
                <a:sym typeface="Oswald"/>
              </a:rPr>
              <a:t>Both</a:t>
            </a:r>
          </a:p>
        </p:txBody>
      </p:sp>
      <p:sp>
        <p:nvSpPr>
          <p:cNvPr id="137" name="Shape 137"/>
          <p:cNvSpPr txBox="1"/>
          <p:nvPr/>
        </p:nvSpPr>
        <p:spPr>
          <a:xfrm>
            <a:off x="0" y="1340175"/>
            <a:ext cx="3054900" cy="3803400"/>
          </a:xfrm>
          <a:prstGeom prst="rect">
            <a:avLst/>
          </a:prstGeom>
          <a:noFill/>
          <a:ln>
            <a:noFill/>
          </a:ln>
        </p:spPr>
        <p:txBody>
          <a:bodyPr anchorCtr="0" anchor="t" bIns="91425" lIns="91425" rIns="91425" tIns="91425">
            <a:noAutofit/>
          </a:bodyPr>
          <a:lstStyle/>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Uses </a:t>
            </a:r>
            <a:r>
              <a:rPr b="1" lang="en" sz="800">
                <a:solidFill>
                  <a:schemeClr val="accent3"/>
                </a:solidFill>
                <a:latin typeface="Lato"/>
                <a:ea typeface="Lato"/>
                <a:cs typeface="Lato"/>
                <a:sym typeface="Lato"/>
              </a:rPr>
              <a:t>Pyramidal configuration</a:t>
            </a:r>
            <a:r>
              <a:rPr lang="en" sz="800">
                <a:solidFill>
                  <a:schemeClr val="accent3"/>
                </a:solidFill>
                <a:latin typeface="Lato"/>
                <a:ea typeface="Lato"/>
                <a:cs typeface="Lato"/>
                <a:sym typeface="Lato"/>
              </a:rPr>
              <a:t> for organization of personas in </a:t>
            </a:r>
            <a:r>
              <a:rPr b="1" lang="en" sz="800">
                <a:solidFill>
                  <a:schemeClr val="accent3"/>
                </a:solidFill>
                <a:latin typeface="Lato"/>
                <a:ea typeface="Lato"/>
                <a:cs typeface="Lato"/>
                <a:sym typeface="Lato"/>
              </a:rPr>
              <a:t>space</a:t>
            </a:r>
            <a:r>
              <a:rPr lang="en" sz="800">
                <a:solidFill>
                  <a:schemeClr val="accent3"/>
                </a:solidFill>
                <a:latin typeface="Lato"/>
                <a:ea typeface="Lato"/>
                <a:cs typeface="Lato"/>
                <a:sym typeface="Lato"/>
              </a:rPr>
              <a:t> with oil on canvas</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No fantastic concepts are explored (for example, floating hands)</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Complexion of figures has a yellow </a:t>
            </a:r>
            <a:r>
              <a:rPr b="1" lang="en" sz="800">
                <a:solidFill>
                  <a:schemeClr val="accent3"/>
                </a:solidFill>
                <a:latin typeface="Lato"/>
                <a:ea typeface="Lato"/>
                <a:cs typeface="Lato"/>
                <a:sym typeface="Lato"/>
              </a:rPr>
              <a:t>hue</a:t>
            </a:r>
            <a:r>
              <a:rPr lang="en" sz="800">
                <a:solidFill>
                  <a:schemeClr val="accent3"/>
                </a:solidFill>
                <a:latin typeface="Lato"/>
                <a:ea typeface="Lato"/>
                <a:cs typeface="Lato"/>
                <a:sym typeface="Lato"/>
              </a:rPr>
              <a:t> rather than a whitish </a:t>
            </a:r>
            <a:r>
              <a:rPr b="1" lang="en" sz="800">
                <a:solidFill>
                  <a:schemeClr val="accent3"/>
                </a:solidFill>
                <a:latin typeface="Lato"/>
                <a:ea typeface="Lato"/>
                <a:cs typeface="Lato"/>
                <a:sym typeface="Lato"/>
              </a:rPr>
              <a:t>hue</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Utilises harmony through multitude of colors as a way to unify art piece</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The mood is tranquil as suggested by the facial expressions</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Study of human physiology is explained through writing in the </a:t>
            </a:r>
            <a:r>
              <a:rPr b="1" lang="en" sz="800">
                <a:solidFill>
                  <a:schemeClr val="accent3"/>
                </a:solidFill>
                <a:latin typeface="Lato"/>
                <a:ea typeface="Lato"/>
                <a:cs typeface="Lato"/>
                <a:sym typeface="Lato"/>
              </a:rPr>
              <a:t>negative space</a:t>
            </a:r>
            <a:r>
              <a:rPr lang="en" sz="800">
                <a:solidFill>
                  <a:schemeClr val="accent3"/>
                </a:solidFill>
                <a:latin typeface="Lato"/>
                <a:ea typeface="Lato"/>
                <a:cs typeface="Lato"/>
                <a:sym typeface="Lato"/>
              </a:rPr>
              <a:t> around the sketches</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Religious subjects shown through serene facial expressions</a:t>
            </a:r>
          </a:p>
          <a:p>
            <a:pPr lvl="0">
              <a:spcBef>
                <a:spcPts val="0"/>
              </a:spcBef>
              <a:buNone/>
            </a:pPr>
            <a:r>
              <a:t/>
            </a:r>
            <a:endParaRPr sz="800">
              <a:solidFill>
                <a:schemeClr val="accent3"/>
              </a:solidFill>
              <a:latin typeface="Lato"/>
              <a:ea typeface="Lato"/>
              <a:cs typeface="Lato"/>
              <a:sym typeface="Lato"/>
            </a:endParaRPr>
          </a:p>
        </p:txBody>
      </p:sp>
      <p:sp>
        <p:nvSpPr>
          <p:cNvPr id="138" name="Shape 138"/>
          <p:cNvSpPr txBox="1"/>
          <p:nvPr/>
        </p:nvSpPr>
        <p:spPr>
          <a:xfrm>
            <a:off x="3044550" y="1340175"/>
            <a:ext cx="3054900" cy="3775200"/>
          </a:xfrm>
          <a:prstGeom prst="rect">
            <a:avLst/>
          </a:prstGeom>
          <a:noFill/>
          <a:ln>
            <a:noFill/>
          </a:ln>
        </p:spPr>
        <p:txBody>
          <a:bodyPr anchorCtr="0" anchor="t" bIns="91425" lIns="91425" rIns="91425" tIns="91425">
            <a:noAutofit/>
          </a:bodyPr>
          <a:lstStyle/>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Human anatomy is relevant in both artists’ artworks and is represented through drawing and knowledge of proportion</a:t>
            </a:r>
          </a:p>
          <a:p>
            <a:pPr indent="-279400" lvl="0" marL="457200" rtl="0">
              <a:spcBef>
                <a:spcPts val="0"/>
              </a:spcBef>
              <a:buClr>
                <a:schemeClr val="accent3"/>
              </a:buClr>
              <a:buSzPct val="100000"/>
              <a:buFont typeface="Lato"/>
              <a:buChar char="●"/>
            </a:pPr>
            <a:r>
              <a:rPr b="1" lang="en" sz="800">
                <a:solidFill>
                  <a:schemeClr val="accent3"/>
                </a:solidFill>
                <a:latin typeface="Lato"/>
                <a:ea typeface="Lato"/>
                <a:cs typeface="Lato"/>
                <a:sym typeface="Lato"/>
              </a:rPr>
              <a:t>Chiaroscuro</a:t>
            </a:r>
            <a:r>
              <a:rPr lang="en" sz="800">
                <a:solidFill>
                  <a:schemeClr val="accent3"/>
                </a:solidFill>
                <a:latin typeface="Lato"/>
                <a:ea typeface="Lato"/>
                <a:cs typeface="Lato"/>
                <a:sym typeface="Lato"/>
              </a:rPr>
              <a:t> and </a:t>
            </a:r>
            <a:r>
              <a:rPr b="1" lang="en" sz="800">
                <a:solidFill>
                  <a:schemeClr val="accent3"/>
                </a:solidFill>
                <a:latin typeface="Lato"/>
                <a:ea typeface="Lato"/>
                <a:cs typeface="Lato"/>
                <a:sym typeface="Lato"/>
              </a:rPr>
              <a:t>sfumato</a:t>
            </a:r>
            <a:r>
              <a:rPr lang="en" sz="800">
                <a:solidFill>
                  <a:schemeClr val="accent3"/>
                </a:solidFill>
                <a:latin typeface="Lato"/>
                <a:ea typeface="Lato"/>
                <a:cs typeface="Lato"/>
                <a:sym typeface="Lato"/>
              </a:rPr>
              <a:t> is utilised to bring emphasis and a smooth </a:t>
            </a:r>
            <a:r>
              <a:rPr b="1" lang="en" sz="800">
                <a:solidFill>
                  <a:schemeClr val="accent3"/>
                </a:solidFill>
                <a:latin typeface="Lato"/>
                <a:ea typeface="Lato"/>
                <a:cs typeface="Lato"/>
                <a:sym typeface="Lato"/>
              </a:rPr>
              <a:t>texture</a:t>
            </a:r>
            <a:r>
              <a:rPr lang="en" sz="800">
                <a:solidFill>
                  <a:schemeClr val="accent3"/>
                </a:solidFill>
                <a:latin typeface="Lato"/>
                <a:ea typeface="Lato"/>
                <a:cs typeface="Lato"/>
                <a:sym typeface="Lato"/>
              </a:rPr>
              <a:t> to the pieces</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Pieces have writings and marks, indicating an ongoing study</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 Both artists’ value accuracy of human physiology to aid in realistic artwork and represent it through </a:t>
            </a:r>
            <a:r>
              <a:rPr b="1" lang="en" sz="800">
                <a:solidFill>
                  <a:schemeClr val="accent3"/>
                </a:solidFill>
                <a:latin typeface="Lato"/>
                <a:ea typeface="Lato"/>
                <a:cs typeface="Lato"/>
                <a:sym typeface="Lato"/>
              </a:rPr>
              <a:t>value</a:t>
            </a:r>
            <a:r>
              <a:rPr lang="en" sz="800">
                <a:solidFill>
                  <a:schemeClr val="accent3"/>
                </a:solidFill>
                <a:latin typeface="Lato"/>
                <a:ea typeface="Lato"/>
                <a:cs typeface="Lato"/>
                <a:sym typeface="Lato"/>
              </a:rPr>
              <a:t> and </a:t>
            </a:r>
            <a:r>
              <a:rPr b="1" lang="en" sz="800">
                <a:solidFill>
                  <a:schemeClr val="accent3"/>
                </a:solidFill>
                <a:latin typeface="Lato"/>
                <a:ea typeface="Lato"/>
                <a:cs typeface="Lato"/>
                <a:sym typeface="Lato"/>
              </a:rPr>
              <a:t>form</a:t>
            </a:r>
            <a:r>
              <a:rPr lang="en" sz="800">
                <a:solidFill>
                  <a:schemeClr val="accent3"/>
                </a:solidFill>
                <a:latin typeface="Lato"/>
                <a:ea typeface="Lato"/>
                <a:cs typeface="Lato"/>
                <a:sym typeface="Lato"/>
              </a:rPr>
              <a:t> on a 2D surface</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Nature is prevalent in both and is utilised in the art as a supporting or contrasting material </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Utilise the contrast between value and color to influence audience’s interest (e.g. the faces in “Virgin of the Rocks” and the colorful chest compared to the white garb in “Caro de carne mea”</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“Virgin of the rocks” </a:t>
            </a:r>
            <a:r>
              <a:rPr lang="en" sz="800">
                <a:solidFill>
                  <a:schemeClr val="accent3"/>
                </a:solidFill>
                <a:latin typeface="Lato"/>
                <a:ea typeface="Lato"/>
                <a:cs typeface="Lato"/>
                <a:sym typeface="Lato"/>
              </a:rPr>
              <a:t>and “</a:t>
            </a:r>
            <a:r>
              <a:rPr lang="en" sz="800">
                <a:solidFill>
                  <a:schemeClr val="accent3"/>
                </a:solidFill>
                <a:latin typeface="Lato"/>
                <a:ea typeface="Lato"/>
                <a:cs typeface="Lato"/>
                <a:sym typeface="Lato"/>
              </a:rPr>
              <a:t>Caro de carne mea” </a:t>
            </a:r>
            <a:r>
              <a:rPr lang="en" sz="800">
                <a:solidFill>
                  <a:schemeClr val="accent3"/>
                </a:solidFill>
                <a:latin typeface="Lato"/>
                <a:ea typeface="Lato"/>
                <a:cs typeface="Lato"/>
                <a:sym typeface="Lato"/>
              </a:rPr>
              <a:t>both contain </a:t>
            </a:r>
            <a:r>
              <a:rPr b="1" lang="en" sz="800">
                <a:solidFill>
                  <a:schemeClr val="accent3"/>
                </a:solidFill>
                <a:latin typeface="Lato"/>
                <a:ea typeface="Lato"/>
                <a:cs typeface="Lato"/>
                <a:sym typeface="Lato"/>
              </a:rPr>
              <a:t>variety</a:t>
            </a:r>
            <a:r>
              <a:rPr lang="en" sz="800">
                <a:solidFill>
                  <a:schemeClr val="accent3"/>
                </a:solidFill>
                <a:latin typeface="Lato"/>
                <a:ea typeface="Lato"/>
                <a:cs typeface="Lato"/>
                <a:sym typeface="Lato"/>
              </a:rPr>
              <a:t>. Leonardo shows it through the complex background and Michele shows it through the amount of detail in the chest of the lady.</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Indicate that the folds in clothing were painted in consideration of the physique underneath</a:t>
            </a:r>
          </a:p>
        </p:txBody>
      </p:sp>
      <p:sp>
        <p:nvSpPr>
          <p:cNvPr id="139" name="Shape 139"/>
          <p:cNvSpPr txBox="1"/>
          <p:nvPr/>
        </p:nvSpPr>
        <p:spPr>
          <a:xfrm>
            <a:off x="6089100" y="1340175"/>
            <a:ext cx="3054900" cy="3747000"/>
          </a:xfrm>
          <a:prstGeom prst="rect">
            <a:avLst/>
          </a:prstGeom>
          <a:noFill/>
          <a:ln>
            <a:noFill/>
          </a:ln>
        </p:spPr>
        <p:txBody>
          <a:bodyPr anchorCtr="0" anchor="t" bIns="91425" lIns="91425" rIns="91425" tIns="91425">
            <a:noAutofit/>
          </a:bodyPr>
          <a:lstStyle/>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Digital collages are used as well as traditional oil and acrylic painting</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A sense of the fantastic</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Complexion of woman in “Caro de Carne Mea” has a whitish </a:t>
            </a:r>
            <a:r>
              <a:rPr b="1" lang="en" sz="800">
                <a:solidFill>
                  <a:schemeClr val="accent3"/>
                </a:solidFill>
                <a:latin typeface="Lato"/>
                <a:ea typeface="Lato"/>
                <a:cs typeface="Lato"/>
                <a:sym typeface="Lato"/>
              </a:rPr>
              <a:t>hue</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Color black is utilised to give weight to piece and is contrasted by a lighter, intense color</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A gloomy mood is given off by facial expressions, and a grayscale color scheme</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Study of human physiology is not explained using notes or writing. However writing in the form of a signature is present in “Untitled”.</a:t>
            </a:r>
          </a:p>
          <a:p>
            <a:pPr indent="-279400" lvl="0" marL="457200" rtl="0">
              <a:spcBef>
                <a:spcPts val="0"/>
              </a:spcBef>
              <a:buClr>
                <a:schemeClr val="accent3"/>
              </a:buClr>
              <a:buSzPct val="100000"/>
              <a:buFont typeface="Lato"/>
              <a:buChar char="●"/>
            </a:pPr>
            <a:r>
              <a:rPr lang="en" sz="800">
                <a:solidFill>
                  <a:schemeClr val="accent3"/>
                </a:solidFill>
                <a:latin typeface="Lato"/>
                <a:ea typeface="Lato"/>
                <a:cs typeface="Lato"/>
                <a:sym typeface="Lato"/>
              </a:rPr>
              <a:t>Religious subject shown with a pained expression</a:t>
            </a:r>
          </a:p>
          <a:p>
            <a:pPr lvl="0">
              <a:spcBef>
                <a:spcPts val="0"/>
              </a:spcBef>
              <a:buNone/>
            </a:pPr>
            <a:r>
              <a:t/>
            </a:r>
            <a:endParaRPr sz="800">
              <a:solidFill>
                <a:schemeClr val="accent3"/>
              </a:solidFill>
              <a:latin typeface="Lato"/>
              <a:ea typeface="Lato"/>
              <a:cs typeface="Lato"/>
              <a:sym typeface="Lato"/>
            </a:endParaRPr>
          </a:p>
        </p:txBody>
      </p:sp>
      <p:sp>
        <p:nvSpPr>
          <p:cNvPr id="140" name="Shape 140"/>
          <p:cNvSpPr txBox="1"/>
          <p:nvPr/>
        </p:nvSpPr>
        <p:spPr>
          <a:xfrm>
            <a:off x="2539950" y="0"/>
            <a:ext cx="4064100" cy="474000"/>
          </a:xfrm>
          <a:prstGeom prst="rect">
            <a:avLst/>
          </a:prstGeom>
          <a:noFill/>
          <a:ln>
            <a:noFill/>
          </a:ln>
        </p:spPr>
        <p:txBody>
          <a:bodyPr anchorCtr="0" anchor="t" bIns="91425" lIns="91425" rIns="91425" tIns="91425">
            <a:noAutofit/>
          </a:bodyPr>
          <a:lstStyle/>
          <a:p>
            <a:pPr lvl="0" algn="ctr">
              <a:spcBef>
                <a:spcPts val="0"/>
              </a:spcBef>
              <a:buNone/>
            </a:pPr>
            <a:r>
              <a:rPr lang="en">
                <a:solidFill>
                  <a:schemeClr val="dk1"/>
                </a:solidFill>
                <a:latin typeface="Oswald"/>
                <a:ea typeface="Oswald"/>
                <a:cs typeface="Oswald"/>
                <a:sym typeface="Oswald"/>
              </a:rPr>
              <a:t>Making Comparisons and Connections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315925"/>
            <a:ext cx="8520600" cy="831300"/>
          </a:xfrm>
          <a:prstGeom prst="rect">
            <a:avLst/>
          </a:prstGeom>
        </p:spPr>
        <p:txBody>
          <a:bodyPr anchorCtr="0" anchor="b" bIns="91425" lIns="91425" rIns="91425" tIns="91425">
            <a:noAutofit/>
          </a:bodyPr>
          <a:lstStyle/>
          <a:p>
            <a:pPr lvl="0" rtl="0" algn="ctr">
              <a:spcBef>
                <a:spcPts val="0"/>
              </a:spcBef>
              <a:buNone/>
            </a:pPr>
            <a:r>
              <a:rPr lang="en" sz="2400"/>
              <a:t>Making Comparisons and Connections: </a:t>
            </a:r>
            <a:r>
              <a:rPr lang="en" sz="2400"/>
              <a:t>Similarities</a:t>
            </a:r>
          </a:p>
        </p:txBody>
      </p:sp>
      <p:sp>
        <p:nvSpPr>
          <p:cNvPr id="146" name="Shape 146"/>
          <p:cNvSpPr txBox="1"/>
          <p:nvPr>
            <p:ph idx="1" type="body"/>
          </p:nvPr>
        </p:nvSpPr>
        <p:spPr>
          <a:xfrm>
            <a:off x="2059450" y="1152475"/>
            <a:ext cx="4924500" cy="3416400"/>
          </a:xfrm>
          <a:prstGeom prst="rect">
            <a:avLst/>
          </a:prstGeom>
        </p:spPr>
        <p:txBody>
          <a:bodyPr anchorCtr="0" anchor="t" bIns="91425" lIns="91425" rIns="91425" tIns="91425">
            <a:noAutofit/>
          </a:bodyPr>
          <a:lstStyle/>
          <a:p>
            <a:pPr indent="-304800" lvl="0" marL="457200" rtl="0">
              <a:spcBef>
                <a:spcPts val="0"/>
              </a:spcBef>
              <a:buSzPct val="100000"/>
              <a:buFont typeface="Lato"/>
            </a:pPr>
            <a:r>
              <a:rPr lang="en" sz="1200">
                <a:latin typeface="Lato"/>
                <a:ea typeface="Lato"/>
                <a:cs typeface="Lato"/>
                <a:sym typeface="Lato"/>
              </a:rPr>
              <a:t>Both the pieces use </a:t>
            </a:r>
            <a:r>
              <a:rPr b="1" lang="en" sz="1200">
                <a:latin typeface="Lato"/>
                <a:ea typeface="Lato"/>
                <a:cs typeface="Lato"/>
                <a:sym typeface="Lato"/>
              </a:rPr>
              <a:t>chiaroscuro</a:t>
            </a:r>
            <a:r>
              <a:rPr lang="en" sz="1200">
                <a:latin typeface="Lato"/>
                <a:ea typeface="Lato"/>
                <a:cs typeface="Lato"/>
                <a:sym typeface="Lato"/>
              </a:rPr>
              <a:t>, the </a:t>
            </a:r>
            <a:r>
              <a:rPr b="1" lang="en" sz="1200">
                <a:latin typeface="Lato"/>
                <a:ea typeface="Lato"/>
                <a:cs typeface="Lato"/>
                <a:sym typeface="Lato"/>
              </a:rPr>
              <a:t>contrast</a:t>
            </a:r>
            <a:r>
              <a:rPr lang="en" sz="1200">
                <a:latin typeface="Lato"/>
                <a:ea typeface="Lato"/>
                <a:cs typeface="Lato"/>
                <a:sym typeface="Lato"/>
              </a:rPr>
              <a:t> of light and dark to give the illusion of 3D </a:t>
            </a:r>
            <a:r>
              <a:rPr b="1" lang="en" sz="1200">
                <a:latin typeface="Lato"/>
                <a:ea typeface="Lato"/>
                <a:cs typeface="Lato"/>
                <a:sym typeface="Lato"/>
              </a:rPr>
              <a:t>form</a:t>
            </a:r>
          </a:p>
          <a:p>
            <a:pPr indent="-304800" lvl="0" marL="457200" rtl="0">
              <a:spcBef>
                <a:spcPts val="0"/>
              </a:spcBef>
              <a:buSzPct val="100000"/>
              <a:buFont typeface="Lato"/>
            </a:pPr>
            <a:r>
              <a:rPr lang="en" sz="1200">
                <a:latin typeface="Lato"/>
                <a:ea typeface="Lato"/>
                <a:cs typeface="Lato"/>
                <a:sym typeface="Lato"/>
              </a:rPr>
              <a:t>Intensity of </a:t>
            </a:r>
            <a:r>
              <a:rPr b="1" lang="en" sz="1200">
                <a:latin typeface="Lato"/>
                <a:ea typeface="Lato"/>
                <a:cs typeface="Lato"/>
                <a:sym typeface="Lato"/>
              </a:rPr>
              <a:t>color</a:t>
            </a:r>
            <a:r>
              <a:rPr lang="en" sz="1200">
                <a:latin typeface="Lato"/>
                <a:ea typeface="Lato"/>
                <a:cs typeface="Lato"/>
                <a:sym typeface="Lato"/>
              </a:rPr>
              <a:t> is utilised to give </a:t>
            </a:r>
            <a:r>
              <a:rPr b="1" lang="en" sz="1200">
                <a:latin typeface="Lato"/>
                <a:ea typeface="Lato"/>
                <a:cs typeface="Lato"/>
                <a:sym typeface="Lato"/>
              </a:rPr>
              <a:t>emphasis</a:t>
            </a:r>
            <a:r>
              <a:rPr lang="en" sz="1200">
                <a:latin typeface="Lato"/>
                <a:ea typeface="Lato"/>
                <a:cs typeface="Lato"/>
                <a:sym typeface="Lato"/>
              </a:rPr>
              <a:t> to a certain aspect of the paintings. In Parliament’s case the open chest and Da Vinci’s faces of Mary, St. John, and the angel</a:t>
            </a:r>
          </a:p>
          <a:p>
            <a:pPr indent="-304800" lvl="0" marL="457200" rtl="0">
              <a:spcBef>
                <a:spcPts val="0"/>
              </a:spcBef>
              <a:buSzPct val="100000"/>
              <a:buFont typeface="Lato"/>
            </a:pPr>
            <a:r>
              <a:rPr lang="en" sz="1200">
                <a:latin typeface="Lato"/>
                <a:ea typeface="Lato"/>
                <a:cs typeface="Lato"/>
                <a:sym typeface="Lato"/>
              </a:rPr>
              <a:t>Lighter colors are used for significance of persona. This allows the viewer to differentiate between the objects with emphasis and without emphasis</a:t>
            </a:r>
          </a:p>
          <a:p>
            <a:pPr indent="-304800" lvl="0" marL="457200" rtl="0">
              <a:spcBef>
                <a:spcPts val="0"/>
              </a:spcBef>
              <a:buSzPct val="100000"/>
              <a:buFont typeface="Lato"/>
            </a:pPr>
            <a:r>
              <a:rPr lang="en" sz="1200">
                <a:latin typeface="Lato"/>
                <a:ea typeface="Lato"/>
                <a:cs typeface="Lato"/>
                <a:sym typeface="Lato"/>
              </a:rPr>
              <a:t>The subject matter for both is suggestive of religion. In Michele’s work, the woman is looking above. Leonardo’s work presents biblical characters.</a:t>
            </a:r>
          </a:p>
        </p:txBody>
      </p:sp>
      <p:pic>
        <p:nvPicPr>
          <p:cNvPr id="147" name="Shape 147"/>
          <p:cNvPicPr preferRelativeResize="0"/>
          <p:nvPr/>
        </p:nvPicPr>
        <p:blipFill>
          <a:blip r:embed="rId3">
            <a:alphaModFix/>
          </a:blip>
          <a:stretch>
            <a:fillRect/>
          </a:stretch>
        </p:blipFill>
        <p:spPr>
          <a:xfrm>
            <a:off x="6983950" y="1099900"/>
            <a:ext cx="2159900" cy="3521550"/>
          </a:xfrm>
          <a:prstGeom prst="rect">
            <a:avLst/>
          </a:prstGeom>
          <a:noFill/>
          <a:ln>
            <a:noFill/>
          </a:ln>
        </p:spPr>
      </p:pic>
      <p:pic>
        <p:nvPicPr>
          <p:cNvPr id="148" name="Shape 148"/>
          <p:cNvPicPr preferRelativeResize="0"/>
          <p:nvPr/>
        </p:nvPicPr>
        <p:blipFill>
          <a:blip r:embed="rId4">
            <a:alphaModFix/>
          </a:blip>
          <a:stretch>
            <a:fillRect/>
          </a:stretch>
        </p:blipFill>
        <p:spPr>
          <a:xfrm>
            <a:off x="0" y="1198775"/>
            <a:ext cx="2059450" cy="2745949"/>
          </a:xfrm>
          <a:prstGeom prst="rect">
            <a:avLst/>
          </a:prstGeom>
          <a:noFill/>
          <a:ln>
            <a:noFill/>
          </a:ln>
        </p:spPr>
      </p:pic>
      <p:sp>
        <p:nvSpPr>
          <p:cNvPr id="149" name="Shape 149"/>
          <p:cNvSpPr/>
          <p:nvPr/>
        </p:nvSpPr>
        <p:spPr>
          <a:xfrm rot="8463568">
            <a:off x="1067929" y="1608392"/>
            <a:ext cx="1147469" cy="93424"/>
          </a:xfrm>
          <a:prstGeom prst="rightArrow">
            <a:avLst>
              <a:gd fmla="val 0" name="adj1"/>
              <a:gd fmla="val 62860" name="adj2"/>
            </a:avLst>
          </a:prstGeom>
          <a:no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0" name="Shape 150"/>
          <p:cNvSpPr/>
          <p:nvPr/>
        </p:nvSpPr>
        <p:spPr>
          <a:xfrm rot="2704447">
            <a:off x="6561407" y="1900047"/>
            <a:ext cx="1147847" cy="93338"/>
          </a:xfrm>
          <a:prstGeom prst="rightArrow">
            <a:avLst>
              <a:gd fmla="val 0" name="adj1"/>
              <a:gd fmla="val 50000" name="adj2"/>
            </a:avLst>
          </a:prstGeom>
          <a:no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1" name="Shape 151"/>
          <p:cNvSpPr/>
          <p:nvPr/>
        </p:nvSpPr>
        <p:spPr>
          <a:xfrm rot="8925219">
            <a:off x="1067964" y="2217985"/>
            <a:ext cx="1147442" cy="93434"/>
          </a:xfrm>
          <a:prstGeom prst="rightArrow">
            <a:avLst>
              <a:gd fmla="val 0" name="adj1"/>
              <a:gd fmla="val 50000" name="adj2"/>
            </a:avLst>
          </a:prstGeom>
          <a:no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2" name="Shape 152"/>
          <p:cNvSpPr/>
          <p:nvPr/>
        </p:nvSpPr>
        <p:spPr>
          <a:xfrm rot="1527183">
            <a:off x="6852017" y="2414655"/>
            <a:ext cx="1147587" cy="93394"/>
          </a:xfrm>
          <a:prstGeom prst="rightArrow">
            <a:avLst>
              <a:gd fmla="val 0" name="adj1"/>
              <a:gd fmla="val 50000" name="adj2"/>
            </a:avLst>
          </a:prstGeom>
          <a:no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3" name="Shape 153"/>
          <p:cNvSpPr/>
          <p:nvPr/>
        </p:nvSpPr>
        <p:spPr>
          <a:xfrm rot="-9697030">
            <a:off x="1068046" y="2217933"/>
            <a:ext cx="1147243" cy="93540"/>
          </a:xfrm>
          <a:prstGeom prst="rightArrow">
            <a:avLst>
              <a:gd fmla="val 0" name="adj1"/>
              <a:gd fmla="val 50000" name="adj2"/>
            </a:avLst>
          </a:prstGeom>
          <a:noFill/>
          <a:ln cap="flat" cmpd="sng" w="952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4" name="Shape 154"/>
          <p:cNvSpPr/>
          <p:nvPr/>
        </p:nvSpPr>
        <p:spPr>
          <a:xfrm rot="1755933">
            <a:off x="6310189" y="2876772"/>
            <a:ext cx="1147572" cy="93476"/>
          </a:xfrm>
          <a:prstGeom prst="rightArrow">
            <a:avLst>
              <a:gd fmla="val 0" name="adj1"/>
              <a:gd fmla="val 50000" name="adj2"/>
            </a:avLst>
          </a:prstGeom>
          <a:noFill/>
          <a:ln cap="flat" cmpd="sng" w="952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5" name="Shape 155"/>
          <p:cNvSpPr txBox="1"/>
          <p:nvPr/>
        </p:nvSpPr>
        <p:spPr>
          <a:xfrm>
            <a:off x="-470275" y="4043400"/>
            <a:ext cx="3000000" cy="271500"/>
          </a:xfrm>
          <a:prstGeom prst="rect">
            <a:avLst/>
          </a:prstGeom>
          <a:noFill/>
          <a:ln>
            <a:noFill/>
          </a:ln>
        </p:spPr>
        <p:txBody>
          <a:bodyPr anchorCtr="0" anchor="ctr"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Parliament, Michele. Facebook.com</a:t>
            </a:r>
          </a:p>
        </p:txBody>
      </p:sp>
      <p:sp>
        <p:nvSpPr>
          <p:cNvPr id="156" name="Shape 156"/>
          <p:cNvSpPr txBox="1"/>
          <p:nvPr/>
        </p:nvSpPr>
        <p:spPr>
          <a:xfrm>
            <a:off x="6491375" y="4568875"/>
            <a:ext cx="2873700" cy="3480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Leonardo da Vinci, </a:t>
            </a:r>
            <a:r>
              <a:rPr i="1" lang="en" sz="1000">
                <a:solidFill>
                  <a:schemeClr val="accent3"/>
                </a:solidFill>
                <a:latin typeface="Lato"/>
                <a:ea typeface="Lato"/>
                <a:cs typeface="Lato"/>
                <a:sym typeface="Lato"/>
              </a:rPr>
              <a:t>The Virgin of the Rocks</a:t>
            </a:r>
            <a:r>
              <a:rPr lang="en" sz="1000">
                <a:solidFill>
                  <a:schemeClr val="accent3"/>
                </a:solidFill>
                <a:latin typeface="Lato"/>
                <a:ea typeface="Lato"/>
                <a:cs typeface="Lato"/>
                <a:sym typeface="Lato"/>
              </a:rPr>
              <a:t>, c. 1483-86, oil on panel</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315925"/>
            <a:ext cx="8520600" cy="831300"/>
          </a:xfrm>
          <a:prstGeom prst="rect">
            <a:avLst/>
          </a:prstGeom>
        </p:spPr>
        <p:txBody>
          <a:bodyPr anchorCtr="0" anchor="b" bIns="91425" lIns="91425" rIns="91425" tIns="91425">
            <a:noAutofit/>
          </a:bodyPr>
          <a:lstStyle/>
          <a:p>
            <a:pPr lvl="0" rtl="0" algn="ctr">
              <a:spcBef>
                <a:spcPts val="0"/>
              </a:spcBef>
              <a:buNone/>
            </a:pPr>
            <a:r>
              <a:rPr lang="en" sz="1800"/>
              <a:t>Making Comparisons and Connections: </a:t>
            </a:r>
            <a:r>
              <a:rPr lang="en" sz="1800"/>
              <a:t>Differences</a:t>
            </a:r>
          </a:p>
        </p:txBody>
      </p:sp>
      <p:sp>
        <p:nvSpPr>
          <p:cNvPr id="162" name="Shape 162"/>
          <p:cNvSpPr txBox="1"/>
          <p:nvPr>
            <p:ph idx="1" type="body"/>
          </p:nvPr>
        </p:nvSpPr>
        <p:spPr>
          <a:xfrm>
            <a:off x="2059450" y="1152475"/>
            <a:ext cx="4924500" cy="3416400"/>
          </a:xfrm>
          <a:prstGeom prst="rect">
            <a:avLst/>
          </a:prstGeom>
        </p:spPr>
        <p:txBody>
          <a:bodyPr anchorCtr="0" anchor="t" bIns="91425" lIns="91425" rIns="91425" tIns="91425">
            <a:noAutofit/>
          </a:bodyPr>
          <a:lstStyle/>
          <a:p>
            <a:pPr indent="-304800" lvl="0" marL="457200" rtl="0">
              <a:spcBef>
                <a:spcPts val="0"/>
              </a:spcBef>
              <a:buSzPct val="100000"/>
              <a:buFont typeface="Lato"/>
            </a:pPr>
            <a:r>
              <a:rPr lang="en" sz="1200">
                <a:latin typeface="Lato"/>
                <a:ea typeface="Lato"/>
                <a:cs typeface="Lato"/>
                <a:sym typeface="Lato"/>
              </a:rPr>
              <a:t>Parliament uses dramatic facial expressions which convey anxiety, fear, gloom whereas Da Vinci’s facial expressions consist of serenity, peace, and neutralism.</a:t>
            </a:r>
          </a:p>
          <a:p>
            <a:pPr indent="-304800" lvl="0" marL="457200" rtl="0">
              <a:spcBef>
                <a:spcPts val="0"/>
              </a:spcBef>
              <a:buSzPct val="100000"/>
              <a:buFont typeface="Lato"/>
            </a:pPr>
            <a:r>
              <a:rPr lang="en" sz="1200">
                <a:latin typeface="Lato"/>
                <a:ea typeface="Lato"/>
                <a:cs typeface="Lato"/>
                <a:sym typeface="Lato"/>
              </a:rPr>
              <a:t>Nature is used in the background by Da Vinci to give illusion of </a:t>
            </a:r>
            <a:r>
              <a:rPr b="1" lang="en" sz="1200">
                <a:latin typeface="Lato"/>
                <a:ea typeface="Lato"/>
                <a:cs typeface="Lato"/>
                <a:sym typeface="Lato"/>
              </a:rPr>
              <a:t>depth</a:t>
            </a:r>
            <a:r>
              <a:rPr lang="en" sz="1200">
                <a:latin typeface="Lato"/>
                <a:ea typeface="Lato"/>
                <a:cs typeface="Lato"/>
                <a:sym typeface="Lato"/>
              </a:rPr>
              <a:t> and setting that can be associated with religious figures whereas Parliament’s background is bleak and blank and only filled with a gray to black gradient which isolates the persona depicted.</a:t>
            </a:r>
          </a:p>
          <a:p>
            <a:pPr indent="-304800" lvl="0" marL="457200" rtl="0">
              <a:spcBef>
                <a:spcPts val="0"/>
              </a:spcBef>
              <a:buSzPct val="100000"/>
              <a:buFont typeface="Lato"/>
            </a:pPr>
            <a:r>
              <a:rPr b="1" lang="en" sz="1200">
                <a:latin typeface="Lato"/>
                <a:ea typeface="Lato"/>
                <a:cs typeface="Lato"/>
                <a:sym typeface="Lato"/>
              </a:rPr>
              <a:t>Movement</a:t>
            </a:r>
            <a:r>
              <a:rPr lang="en" sz="1200">
                <a:latin typeface="Lato"/>
                <a:ea typeface="Lato"/>
                <a:cs typeface="Lato"/>
                <a:sym typeface="Lato"/>
              </a:rPr>
              <a:t> is shown by Da Vinci through illumination of muscles that interact with the light and Parliament shows hands that have appeared out of nowhere as they seem to be floating in </a:t>
            </a:r>
            <a:r>
              <a:rPr b="1" lang="en" sz="1200">
                <a:latin typeface="Lato"/>
                <a:ea typeface="Lato"/>
                <a:cs typeface="Lato"/>
                <a:sym typeface="Lato"/>
              </a:rPr>
              <a:t>space</a:t>
            </a:r>
            <a:r>
              <a:rPr lang="en" sz="1200">
                <a:latin typeface="Lato"/>
                <a:ea typeface="Lato"/>
                <a:cs typeface="Lato"/>
                <a:sym typeface="Lato"/>
              </a:rPr>
              <a:t>.</a:t>
            </a:r>
          </a:p>
          <a:p>
            <a:pPr indent="-304800" lvl="0" marL="457200">
              <a:spcBef>
                <a:spcPts val="0"/>
              </a:spcBef>
              <a:buSzPct val="100000"/>
              <a:buFont typeface="Lato"/>
            </a:pPr>
            <a:r>
              <a:rPr lang="en" sz="1200">
                <a:latin typeface="Lato"/>
                <a:ea typeface="Lato"/>
                <a:cs typeface="Lato"/>
                <a:sym typeface="Lato"/>
              </a:rPr>
              <a:t>Several faces are present in Leonardo’s work whereas Michele’s work only contains one face (person).</a:t>
            </a:r>
          </a:p>
        </p:txBody>
      </p:sp>
      <p:pic>
        <p:nvPicPr>
          <p:cNvPr id="163" name="Shape 163"/>
          <p:cNvPicPr preferRelativeResize="0"/>
          <p:nvPr/>
        </p:nvPicPr>
        <p:blipFill>
          <a:blip r:embed="rId3">
            <a:alphaModFix/>
          </a:blip>
          <a:stretch>
            <a:fillRect/>
          </a:stretch>
        </p:blipFill>
        <p:spPr>
          <a:xfrm>
            <a:off x="6984100" y="1099900"/>
            <a:ext cx="2159900" cy="3521550"/>
          </a:xfrm>
          <a:prstGeom prst="rect">
            <a:avLst/>
          </a:prstGeom>
          <a:noFill/>
          <a:ln>
            <a:noFill/>
          </a:ln>
        </p:spPr>
      </p:pic>
      <p:pic>
        <p:nvPicPr>
          <p:cNvPr id="164" name="Shape 164"/>
          <p:cNvPicPr preferRelativeResize="0"/>
          <p:nvPr/>
        </p:nvPicPr>
        <p:blipFill>
          <a:blip r:embed="rId4">
            <a:alphaModFix/>
          </a:blip>
          <a:stretch>
            <a:fillRect/>
          </a:stretch>
        </p:blipFill>
        <p:spPr>
          <a:xfrm>
            <a:off x="-150" y="1198775"/>
            <a:ext cx="2059450" cy="2745949"/>
          </a:xfrm>
          <a:prstGeom prst="rect">
            <a:avLst/>
          </a:prstGeom>
          <a:noFill/>
          <a:ln>
            <a:noFill/>
          </a:ln>
        </p:spPr>
      </p:pic>
      <p:sp>
        <p:nvSpPr>
          <p:cNvPr id="165" name="Shape 165"/>
          <p:cNvSpPr/>
          <p:nvPr/>
        </p:nvSpPr>
        <p:spPr>
          <a:xfrm rot="9653541">
            <a:off x="1130103" y="1530969"/>
            <a:ext cx="1147416" cy="93357"/>
          </a:xfrm>
          <a:prstGeom prst="rightArrow">
            <a:avLst>
              <a:gd fmla="val 0" name="adj1"/>
              <a:gd fmla="val 50000" name="adj2"/>
            </a:avLst>
          </a:prstGeom>
          <a:no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6" name="Shape 166"/>
          <p:cNvSpPr/>
          <p:nvPr/>
        </p:nvSpPr>
        <p:spPr>
          <a:xfrm rot="2907081">
            <a:off x="6755650" y="2066931"/>
            <a:ext cx="1328446" cy="90735"/>
          </a:xfrm>
          <a:prstGeom prst="rightArrow">
            <a:avLst>
              <a:gd fmla="val 0" name="adj1"/>
              <a:gd fmla="val 50000" name="adj2"/>
            </a:avLst>
          </a:prstGeom>
          <a:no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7" name="Shape 167"/>
          <p:cNvSpPr/>
          <p:nvPr/>
        </p:nvSpPr>
        <p:spPr>
          <a:xfrm rot="-9678159">
            <a:off x="1658460" y="1943258"/>
            <a:ext cx="766449" cy="95628"/>
          </a:xfrm>
          <a:prstGeom prst="rightArrow">
            <a:avLst>
              <a:gd fmla="val 0" name="adj1"/>
              <a:gd fmla="val 50000" name="adj2"/>
            </a:avLst>
          </a:prstGeom>
          <a:no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8" name="Shape 168"/>
          <p:cNvSpPr/>
          <p:nvPr/>
        </p:nvSpPr>
        <p:spPr>
          <a:xfrm rot="418843">
            <a:off x="6307330" y="2063189"/>
            <a:ext cx="1019457" cy="98235"/>
          </a:xfrm>
          <a:prstGeom prst="rightArrow">
            <a:avLst>
              <a:gd fmla="val 0" name="adj1"/>
              <a:gd fmla="val 50000" name="adj2"/>
            </a:avLst>
          </a:prstGeom>
          <a:no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9" name="Shape 169"/>
          <p:cNvSpPr/>
          <p:nvPr/>
        </p:nvSpPr>
        <p:spPr>
          <a:xfrm rot="-8682441">
            <a:off x="1584319" y="2677258"/>
            <a:ext cx="1133529" cy="86733"/>
          </a:xfrm>
          <a:prstGeom prst="rightArrow">
            <a:avLst>
              <a:gd fmla="val 0" name="adj1"/>
              <a:gd fmla="val 50000" name="adj2"/>
            </a:avLst>
          </a:prstGeom>
          <a:noFill/>
          <a:ln cap="flat" cmpd="sng" w="952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0" name="Shape 170"/>
          <p:cNvSpPr/>
          <p:nvPr/>
        </p:nvSpPr>
        <p:spPr>
          <a:xfrm rot="1801481">
            <a:off x="6574802" y="3214325"/>
            <a:ext cx="784814" cy="88300"/>
          </a:xfrm>
          <a:prstGeom prst="rightArrow">
            <a:avLst>
              <a:gd fmla="val 0" name="adj1"/>
              <a:gd fmla="val 50000" name="adj2"/>
            </a:avLst>
          </a:prstGeom>
          <a:noFill/>
          <a:ln cap="flat" cmpd="sng" w="952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1" name="Shape 171"/>
          <p:cNvSpPr txBox="1"/>
          <p:nvPr/>
        </p:nvSpPr>
        <p:spPr>
          <a:xfrm>
            <a:off x="-470275" y="4043400"/>
            <a:ext cx="3000000" cy="271500"/>
          </a:xfrm>
          <a:prstGeom prst="rect">
            <a:avLst/>
          </a:prstGeom>
          <a:noFill/>
          <a:ln>
            <a:noFill/>
          </a:ln>
        </p:spPr>
        <p:txBody>
          <a:bodyPr anchorCtr="0" anchor="ctr"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Parliament, Michele. Facebook.com</a:t>
            </a:r>
          </a:p>
        </p:txBody>
      </p:sp>
      <p:sp>
        <p:nvSpPr>
          <p:cNvPr id="172" name="Shape 172"/>
          <p:cNvSpPr txBox="1"/>
          <p:nvPr/>
        </p:nvSpPr>
        <p:spPr>
          <a:xfrm>
            <a:off x="6491375" y="4568875"/>
            <a:ext cx="2873700" cy="3480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Leonardo da Vinci, </a:t>
            </a:r>
            <a:r>
              <a:rPr i="1" lang="en" sz="1000">
                <a:solidFill>
                  <a:schemeClr val="accent3"/>
                </a:solidFill>
                <a:latin typeface="Lato"/>
                <a:ea typeface="Lato"/>
                <a:cs typeface="Lato"/>
                <a:sym typeface="Lato"/>
              </a:rPr>
              <a:t>The Virgin of the Rocks</a:t>
            </a:r>
            <a:r>
              <a:rPr lang="en" sz="1000">
                <a:solidFill>
                  <a:schemeClr val="accent3"/>
                </a:solidFill>
                <a:latin typeface="Lato"/>
                <a:ea typeface="Lato"/>
                <a:cs typeface="Lato"/>
                <a:sym typeface="Lato"/>
              </a:rPr>
              <a:t>, c. 1483-86, oil on panel</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315925"/>
            <a:ext cx="8520600" cy="831300"/>
          </a:xfrm>
          <a:prstGeom prst="rect">
            <a:avLst/>
          </a:prstGeom>
        </p:spPr>
        <p:txBody>
          <a:bodyPr anchorCtr="0" anchor="b" bIns="91425" lIns="91425" rIns="91425" tIns="91425">
            <a:noAutofit/>
          </a:bodyPr>
          <a:lstStyle/>
          <a:p>
            <a:pPr lvl="0" algn="ctr">
              <a:spcBef>
                <a:spcPts val="0"/>
              </a:spcBef>
              <a:buNone/>
            </a:pPr>
            <a:r>
              <a:rPr lang="en" sz="1800"/>
              <a:t>Making Comparisons and Connections: </a:t>
            </a:r>
            <a:r>
              <a:rPr lang="en" sz="1800"/>
              <a:t>Similarities #2</a:t>
            </a:r>
          </a:p>
        </p:txBody>
      </p:sp>
      <p:sp>
        <p:nvSpPr>
          <p:cNvPr id="178" name="Shape 178"/>
          <p:cNvSpPr txBox="1"/>
          <p:nvPr>
            <p:ph idx="1" type="body"/>
          </p:nvPr>
        </p:nvSpPr>
        <p:spPr>
          <a:xfrm>
            <a:off x="2176875" y="1152475"/>
            <a:ext cx="4847700" cy="3416400"/>
          </a:xfrm>
          <a:prstGeom prst="rect">
            <a:avLst/>
          </a:prstGeom>
        </p:spPr>
        <p:txBody>
          <a:bodyPr anchorCtr="0" anchor="t" bIns="91425" lIns="91425" rIns="91425" tIns="91425">
            <a:noAutofit/>
          </a:bodyPr>
          <a:lstStyle/>
          <a:p>
            <a:pPr indent="-304800" lvl="0" marL="457200" rtl="0">
              <a:spcBef>
                <a:spcPts val="0"/>
              </a:spcBef>
              <a:buSzPct val="100000"/>
              <a:buFont typeface="Lato"/>
            </a:pPr>
            <a:r>
              <a:rPr b="1" lang="en" sz="1200">
                <a:latin typeface="Lato"/>
                <a:ea typeface="Lato"/>
                <a:cs typeface="Lato"/>
                <a:sym typeface="Lato"/>
              </a:rPr>
              <a:t>Movement</a:t>
            </a:r>
            <a:r>
              <a:rPr lang="en" sz="1200">
                <a:latin typeface="Lato"/>
                <a:ea typeface="Lato"/>
                <a:cs typeface="Lato"/>
                <a:sym typeface="Lato"/>
              </a:rPr>
              <a:t> is facilitated by the muscles, tendons, and ligaments shown in both drawings.</a:t>
            </a:r>
          </a:p>
          <a:p>
            <a:pPr indent="-304800" lvl="0" marL="457200" rtl="0">
              <a:spcBef>
                <a:spcPts val="0"/>
              </a:spcBef>
              <a:buSzPct val="100000"/>
              <a:buFont typeface="Lato"/>
            </a:pPr>
            <a:r>
              <a:rPr lang="en" sz="1200">
                <a:latin typeface="Lato"/>
                <a:ea typeface="Lato"/>
                <a:cs typeface="Lato"/>
                <a:sym typeface="Lato"/>
              </a:rPr>
              <a:t>The smooth </a:t>
            </a:r>
            <a:r>
              <a:rPr b="1" lang="en" sz="1200">
                <a:latin typeface="Lato"/>
                <a:ea typeface="Lato"/>
                <a:cs typeface="Lato"/>
                <a:sym typeface="Lato"/>
              </a:rPr>
              <a:t>texture</a:t>
            </a:r>
            <a:r>
              <a:rPr lang="en" sz="1200">
                <a:latin typeface="Lato"/>
                <a:ea typeface="Lato"/>
                <a:cs typeface="Lato"/>
                <a:sym typeface="Lato"/>
              </a:rPr>
              <a:t> of the stratum corneum is highly detailed by Parliament and in the upper right hand corner Da Vinci uses accuracy in terms of detail to demonstrate movement of the shoulder.</a:t>
            </a:r>
          </a:p>
          <a:p>
            <a:pPr indent="-304800" lvl="0" marL="457200" rtl="0">
              <a:spcBef>
                <a:spcPts val="0"/>
              </a:spcBef>
              <a:buSzPct val="100000"/>
              <a:buFont typeface="Lato"/>
            </a:pPr>
            <a:r>
              <a:rPr b="1" lang="en" sz="1200">
                <a:latin typeface="Lato"/>
                <a:ea typeface="Lato"/>
                <a:cs typeface="Lato"/>
                <a:sym typeface="Lato"/>
              </a:rPr>
              <a:t>Value</a:t>
            </a:r>
            <a:r>
              <a:rPr lang="en" sz="1200">
                <a:latin typeface="Lato"/>
                <a:ea typeface="Lato"/>
                <a:cs typeface="Lato"/>
                <a:sym typeface="Lato"/>
              </a:rPr>
              <a:t> is used in both to create 3D form of the body part. This aids in understanding where the parts are located when viewed by the naked eye.</a:t>
            </a:r>
          </a:p>
          <a:p>
            <a:pPr indent="-304800" lvl="0" marL="457200" rtl="0">
              <a:spcBef>
                <a:spcPts val="0"/>
              </a:spcBef>
              <a:buSzPct val="100000"/>
              <a:buFont typeface="Lato"/>
            </a:pPr>
            <a:r>
              <a:rPr lang="en" sz="1200">
                <a:latin typeface="Lato"/>
                <a:ea typeface="Lato"/>
                <a:cs typeface="Lato"/>
                <a:sym typeface="Lato"/>
              </a:rPr>
              <a:t>Both indicate </a:t>
            </a:r>
            <a:r>
              <a:rPr b="1" lang="en" sz="1200">
                <a:latin typeface="Lato"/>
                <a:ea typeface="Lato"/>
                <a:cs typeface="Lato"/>
                <a:sym typeface="Lato"/>
              </a:rPr>
              <a:t>form</a:t>
            </a:r>
            <a:r>
              <a:rPr lang="en" sz="1200">
                <a:latin typeface="Lato"/>
                <a:ea typeface="Lato"/>
                <a:cs typeface="Lato"/>
                <a:sym typeface="Lato"/>
              </a:rPr>
              <a:t> through their 3D qualities. </a:t>
            </a:r>
          </a:p>
          <a:p>
            <a:pPr indent="-304800" lvl="0" marL="457200">
              <a:spcBef>
                <a:spcPts val="0"/>
              </a:spcBef>
              <a:buSzPct val="100000"/>
              <a:buFont typeface="Lato"/>
            </a:pPr>
            <a:r>
              <a:rPr lang="en" sz="1200">
                <a:latin typeface="Lato"/>
                <a:ea typeface="Lato"/>
                <a:cs typeface="Lato"/>
                <a:sym typeface="Lato"/>
              </a:rPr>
              <a:t>Both show </a:t>
            </a:r>
            <a:r>
              <a:rPr b="1" lang="en" sz="1200">
                <a:latin typeface="Lato"/>
                <a:ea typeface="Lato"/>
                <a:cs typeface="Lato"/>
                <a:sym typeface="Lato"/>
              </a:rPr>
              <a:t>variety </a:t>
            </a:r>
            <a:r>
              <a:rPr lang="en" sz="1200">
                <a:latin typeface="Lato"/>
                <a:ea typeface="Lato"/>
                <a:cs typeface="Lato"/>
                <a:sym typeface="Lato"/>
              </a:rPr>
              <a:t>and </a:t>
            </a:r>
            <a:r>
              <a:rPr b="1" lang="en" sz="1200">
                <a:latin typeface="Lato"/>
                <a:ea typeface="Lato"/>
                <a:cs typeface="Lato"/>
                <a:sym typeface="Lato"/>
              </a:rPr>
              <a:t>unity</a:t>
            </a:r>
            <a:r>
              <a:rPr lang="en" sz="1200">
                <a:latin typeface="Lato"/>
                <a:ea typeface="Lato"/>
                <a:cs typeface="Lato"/>
                <a:sym typeface="Lato"/>
              </a:rPr>
              <a:t> through the detailed human parts represented in an orderly and accurate fashion</a:t>
            </a:r>
          </a:p>
        </p:txBody>
      </p:sp>
      <p:pic>
        <p:nvPicPr>
          <p:cNvPr id="179" name="Shape 179"/>
          <p:cNvPicPr preferRelativeResize="0"/>
          <p:nvPr/>
        </p:nvPicPr>
        <p:blipFill>
          <a:blip r:embed="rId3">
            <a:alphaModFix/>
          </a:blip>
          <a:stretch>
            <a:fillRect/>
          </a:stretch>
        </p:blipFill>
        <p:spPr>
          <a:xfrm>
            <a:off x="7024575" y="1025024"/>
            <a:ext cx="2119574" cy="3093449"/>
          </a:xfrm>
          <a:prstGeom prst="rect">
            <a:avLst/>
          </a:prstGeom>
          <a:noFill/>
          <a:ln>
            <a:noFill/>
          </a:ln>
        </p:spPr>
      </p:pic>
      <p:pic>
        <p:nvPicPr>
          <p:cNvPr id="180" name="Shape 180"/>
          <p:cNvPicPr preferRelativeResize="0"/>
          <p:nvPr/>
        </p:nvPicPr>
        <p:blipFill>
          <a:blip r:embed="rId4">
            <a:alphaModFix/>
          </a:blip>
          <a:stretch>
            <a:fillRect/>
          </a:stretch>
        </p:blipFill>
        <p:spPr>
          <a:xfrm>
            <a:off x="0" y="1025025"/>
            <a:ext cx="2176866" cy="3093449"/>
          </a:xfrm>
          <a:prstGeom prst="rect">
            <a:avLst/>
          </a:prstGeom>
          <a:noFill/>
          <a:ln>
            <a:noFill/>
          </a:ln>
        </p:spPr>
      </p:pic>
      <p:sp>
        <p:nvSpPr>
          <p:cNvPr id="181" name="Shape 181"/>
          <p:cNvSpPr/>
          <p:nvPr/>
        </p:nvSpPr>
        <p:spPr>
          <a:xfrm rot="308721">
            <a:off x="6926508" y="1301071"/>
            <a:ext cx="729238" cy="86751"/>
          </a:xfrm>
          <a:prstGeom prst="rightArrow">
            <a:avLst>
              <a:gd fmla="val 0" name="adj1"/>
              <a:gd fmla="val 50000" name="adj2"/>
            </a:avLst>
          </a:prstGeom>
          <a:no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2" name="Shape 182"/>
          <p:cNvSpPr/>
          <p:nvPr/>
        </p:nvSpPr>
        <p:spPr>
          <a:xfrm rot="-10071956">
            <a:off x="791504" y="1845725"/>
            <a:ext cx="1832541" cy="86849"/>
          </a:xfrm>
          <a:prstGeom prst="rightArrow">
            <a:avLst>
              <a:gd fmla="val 0" name="adj1"/>
              <a:gd fmla="val 50000" name="adj2"/>
            </a:avLst>
          </a:prstGeom>
          <a:no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3" name="Shape 183"/>
          <p:cNvSpPr/>
          <p:nvPr/>
        </p:nvSpPr>
        <p:spPr>
          <a:xfrm rot="2274973">
            <a:off x="6617540" y="2197067"/>
            <a:ext cx="1133589" cy="86776"/>
          </a:xfrm>
          <a:prstGeom prst="rightArrow">
            <a:avLst>
              <a:gd fmla="val 0" name="adj1"/>
              <a:gd fmla="val 50000" name="adj2"/>
            </a:avLst>
          </a:prstGeom>
          <a:no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4" name="Shape 184"/>
          <p:cNvSpPr/>
          <p:nvPr/>
        </p:nvSpPr>
        <p:spPr>
          <a:xfrm rot="9647279">
            <a:off x="1571753" y="2817306"/>
            <a:ext cx="1133211" cy="86717"/>
          </a:xfrm>
          <a:prstGeom prst="rightArrow">
            <a:avLst>
              <a:gd fmla="val 0" name="adj1"/>
              <a:gd fmla="val 50000" name="adj2"/>
            </a:avLst>
          </a:prstGeom>
          <a:noFill/>
          <a:ln cap="flat" cmpd="sng" w="952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5" name="Shape 185"/>
          <p:cNvSpPr/>
          <p:nvPr/>
        </p:nvSpPr>
        <p:spPr>
          <a:xfrm rot="1185402">
            <a:off x="6886405" y="2990458"/>
            <a:ext cx="966491" cy="86734"/>
          </a:xfrm>
          <a:prstGeom prst="rightArrow">
            <a:avLst>
              <a:gd fmla="val 0" name="adj1"/>
              <a:gd fmla="val 50000" name="adj2"/>
            </a:avLst>
          </a:prstGeom>
          <a:noFill/>
          <a:ln cap="flat" cmpd="sng" w="952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6" name="Shape 186"/>
          <p:cNvSpPr/>
          <p:nvPr/>
        </p:nvSpPr>
        <p:spPr>
          <a:xfrm rot="10170281">
            <a:off x="2017379" y="1493915"/>
            <a:ext cx="815239" cy="86670"/>
          </a:xfrm>
          <a:prstGeom prst="rightArrow">
            <a:avLst>
              <a:gd fmla="val 0" name="adj1"/>
              <a:gd fmla="val 50000" name="adj2"/>
            </a:avLst>
          </a:prstGeom>
          <a:no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7" name="Shape 187"/>
          <p:cNvSpPr txBox="1"/>
          <p:nvPr/>
        </p:nvSpPr>
        <p:spPr>
          <a:xfrm>
            <a:off x="0" y="4125775"/>
            <a:ext cx="2176800" cy="7650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Leonardo da Vinci. “Anatomical Studies of the Shoulder”. Black chalk, pen and ink on paper</a:t>
            </a:r>
          </a:p>
        </p:txBody>
      </p:sp>
      <p:sp>
        <p:nvSpPr>
          <p:cNvPr id="188" name="Shape 188"/>
          <p:cNvSpPr txBox="1"/>
          <p:nvPr/>
        </p:nvSpPr>
        <p:spPr>
          <a:xfrm>
            <a:off x="7024500" y="4125775"/>
            <a:ext cx="2119500" cy="647700"/>
          </a:xfrm>
          <a:prstGeom prst="rect">
            <a:avLst/>
          </a:prstGeom>
          <a:noFill/>
          <a:ln>
            <a:noFill/>
          </a:ln>
        </p:spPr>
        <p:txBody>
          <a:bodyPr anchorCtr="0" anchor="ctr"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Lee, Jones. “Michele Parliament”. Art and Science Journal.</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311700" y="315925"/>
            <a:ext cx="8520600" cy="831300"/>
          </a:xfrm>
          <a:prstGeom prst="rect">
            <a:avLst/>
          </a:prstGeom>
        </p:spPr>
        <p:txBody>
          <a:bodyPr anchorCtr="0" anchor="b" bIns="91425" lIns="91425" rIns="91425" tIns="91425">
            <a:noAutofit/>
          </a:bodyPr>
          <a:lstStyle/>
          <a:p>
            <a:pPr lvl="0" algn="ctr">
              <a:spcBef>
                <a:spcPts val="0"/>
              </a:spcBef>
              <a:buNone/>
            </a:pPr>
            <a:r>
              <a:rPr lang="en" sz="1800"/>
              <a:t>Making Comparisons and Connections: </a:t>
            </a:r>
            <a:r>
              <a:rPr lang="en" sz="1800"/>
              <a:t>Differences #2</a:t>
            </a:r>
          </a:p>
        </p:txBody>
      </p:sp>
      <p:sp>
        <p:nvSpPr>
          <p:cNvPr id="194" name="Shape 194"/>
          <p:cNvSpPr txBox="1"/>
          <p:nvPr>
            <p:ph idx="1" type="body"/>
          </p:nvPr>
        </p:nvSpPr>
        <p:spPr>
          <a:xfrm>
            <a:off x="2404125" y="1152475"/>
            <a:ext cx="4620300" cy="3416400"/>
          </a:xfrm>
          <a:prstGeom prst="rect">
            <a:avLst/>
          </a:prstGeom>
        </p:spPr>
        <p:txBody>
          <a:bodyPr anchorCtr="0" anchor="t" bIns="91425" lIns="91425" rIns="91425" tIns="91425">
            <a:noAutofit/>
          </a:bodyPr>
          <a:lstStyle/>
          <a:p>
            <a:pPr indent="-304800" lvl="0" marL="457200" rtl="0">
              <a:spcBef>
                <a:spcPts val="0"/>
              </a:spcBef>
              <a:buSzPct val="100000"/>
              <a:buFont typeface="Lato"/>
            </a:pPr>
            <a:r>
              <a:rPr lang="en" sz="1200">
                <a:latin typeface="Lato"/>
                <a:ea typeface="Lato"/>
                <a:cs typeface="Lato"/>
                <a:sym typeface="Lato"/>
              </a:rPr>
              <a:t>Da Vinci shows the muscles in movement as Parliament has the muscles visible but without movement</a:t>
            </a:r>
          </a:p>
          <a:p>
            <a:pPr indent="-304800" lvl="0" marL="457200" rtl="0">
              <a:spcBef>
                <a:spcPts val="0"/>
              </a:spcBef>
              <a:buSzPct val="100000"/>
            </a:pPr>
            <a:r>
              <a:rPr lang="en" sz="1200">
                <a:latin typeface="Lato"/>
                <a:ea typeface="Lato"/>
                <a:cs typeface="Lato"/>
                <a:sym typeface="Lato"/>
              </a:rPr>
              <a:t>Parliament utilises </a:t>
            </a:r>
            <a:r>
              <a:rPr b="1" lang="en" sz="1200">
                <a:latin typeface="Lato"/>
                <a:ea typeface="Lato"/>
                <a:cs typeface="Lato"/>
                <a:sym typeface="Lato"/>
              </a:rPr>
              <a:t>color</a:t>
            </a:r>
            <a:r>
              <a:rPr lang="en" sz="1200">
                <a:latin typeface="Lato"/>
                <a:ea typeface="Lato"/>
                <a:cs typeface="Lato"/>
                <a:sym typeface="Lato"/>
              </a:rPr>
              <a:t> to draw attention to the flowers (a motif in her work) and Da Vinci solely focused on the study of biomechanics and takes meticulous notes alongside the sketches</a:t>
            </a:r>
          </a:p>
          <a:p>
            <a:pPr indent="-304800" lvl="0" marL="457200" rtl="0">
              <a:spcBef>
                <a:spcPts val="0"/>
              </a:spcBef>
              <a:buSzPct val="100000"/>
              <a:buFont typeface="Lato"/>
            </a:pPr>
            <a:r>
              <a:rPr lang="en" sz="1200">
                <a:latin typeface="Lato"/>
                <a:ea typeface="Lato"/>
                <a:cs typeface="Lato"/>
                <a:sym typeface="Lato"/>
              </a:rPr>
              <a:t>The content of Da Vinci’s work allows the viewer to view where the shoulder is located and what movements and how they influence the surrounding areas as Parliament only shows a hand and the wrist in one pose. How the hand interacts with the natural world is not demonstrated.</a:t>
            </a:r>
          </a:p>
          <a:p>
            <a:pPr indent="-304800" lvl="0" marL="457200" rtl="0">
              <a:spcBef>
                <a:spcPts val="0"/>
              </a:spcBef>
              <a:buSzPct val="100000"/>
              <a:buFont typeface="Lato"/>
            </a:pPr>
            <a:r>
              <a:rPr lang="en" sz="1200">
                <a:latin typeface="Lato"/>
                <a:ea typeface="Lato"/>
                <a:cs typeface="Lato"/>
                <a:sym typeface="Lato"/>
              </a:rPr>
              <a:t>Leonardo’s work was completed by hand whereas Michele’s </a:t>
            </a:r>
            <a:r>
              <a:rPr lang="en" sz="1200">
                <a:latin typeface="Lato"/>
                <a:ea typeface="Lato"/>
                <a:cs typeface="Lato"/>
                <a:sym typeface="Lato"/>
              </a:rPr>
              <a:t>utilizes</a:t>
            </a:r>
            <a:r>
              <a:rPr lang="en" sz="1200">
                <a:latin typeface="Lato"/>
                <a:ea typeface="Lato"/>
                <a:cs typeface="Lato"/>
                <a:sym typeface="Lato"/>
              </a:rPr>
              <a:t> technology.</a:t>
            </a:r>
          </a:p>
        </p:txBody>
      </p:sp>
      <p:pic>
        <p:nvPicPr>
          <p:cNvPr id="195" name="Shape 195"/>
          <p:cNvPicPr preferRelativeResize="0"/>
          <p:nvPr/>
        </p:nvPicPr>
        <p:blipFill>
          <a:blip r:embed="rId3">
            <a:alphaModFix/>
          </a:blip>
          <a:stretch>
            <a:fillRect/>
          </a:stretch>
        </p:blipFill>
        <p:spPr>
          <a:xfrm>
            <a:off x="7024425" y="1025024"/>
            <a:ext cx="2119574" cy="3093449"/>
          </a:xfrm>
          <a:prstGeom prst="rect">
            <a:avLst/>
          </a:prstGeom>
          <a:noFill/>
          <a:ln>
            <a:noFill/>
          </a:ln>
        </p:spPr>
      </p:pic>
      <p:pic>
        <p:nvPicPr>
          <p:cNvPr id="196" name="Shape 196"/>
          <p:cNvPicPr preferRelativeResize="0"/>
          <p:nvPr/>
        </p:nvPicPr>
        <p:blipFill>
          <a:blip r:embed="rId4">
            <a:alphaModFix/>
          </a:blip>
          <a:stretch>
            <a:fillRect/>
          </a:stretch>
        </p:blipFill>
        <p:spPr>
          <a:xfrm>
            <a:off x="-4" y="863550"/>
            <a:ext cx="2404129" cy="3416400"/>
          </a:xfrm>
          <a:prstGeom prst="rect">
            <a:avLst/>
          </a:prstGeom>
          <a:noFill/>
          <a:ln>
            <a:noFill/>
          </a:ln>
        </p:spPr>
      </p:pic>
      <p:sp>
        <p:nvSpPr>
          <p:cNvPr id="197" name="Shape 197"/>
          <p:cNvSpPr/>
          <p:nvPr/>
        </p:nvSpPr>
        <p:spPr>
          <a:xfrm rot="429541">
            <a:off x="6602900" y="2336762"/>
            <a:ext cx="1379353" cy="86774"/>
          </a:xfrm>
          <a:prstGeom prst="rightArrow">
            <a:avLst>
              <a:gd fmla="val 0" name="adj1"/>
              <a:gd fmla="val 50000" name="adj2"/>
            </a:avLst>
          </a:prstGeom>
          <a:no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8" name="Shape 198"/>
          <p:cNvSpPr/>
          <p:nvPr/>
        </p:nvSpPr>
        <p:spPr>
          <a:xfrm rot="7311241">
            <a:off x="1271677" y="2159117"/>
            <a:ext cx="1516607" cy="86751"/>
          </a:xfrm>
          <a:prstGeom prst="rightArrow">
            <a:avLst>
              <a:gd fmla="val 0" name="adj1"/>
              <a:gd fmla="val 72364" name="adj2"/>
            </a:avLst>
          </a:prstGeom>
          <a:no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9" name="Shape 199"/>
          <p:cNvSpPr/>
          <p:nvPr/>
        </p:nvSpPr>
        <p:spPr>
          <a:xfrm rot="2047632">
            <a:off x="6453465" y="1619247"/>
            <a:ext cx="1297786" cy="86618"/>
          </a:xfrm>
          <a:prstGeom prst="rightArrow">
            <a:avLst>
              <a:gd fmla="val 0" name="adj1"/>
              <a:gd fmla="val 50000" name="adj2"/>
            </a:avLst>
          </a:prstGeom>
          <a:no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0" name="Shape 200"/>
          <p:cNvSpPr/>
          <p:nvPr/>
        </p:nvSpPr>
        <p:spPr>
          <a:xfrm rot="10646946">
            <a:off x="808438" y="1368152"/>
            <a:ext cx="1752536" cy="86787"/>
          </a:xfrm>
          <a:prstGeom prst="rightArrow">
            <a:avLst>
              <a:gd fmla="val 0" name="adj1"/>
              <a:gd fmla="val 50000" name="adj2"/>
            </a:avLst>
          </a:prstGeom>
          <a:no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1" name="Shape 201"/>
          <p:cNvSpPr/>
          <p:nvPr/>
        </p:nvSpPr>
        <p:spPr>
          <a:xfrm rot="10606274">
            <a:off x="2167712" y="2159072"/>
            <a:ext cx="740375" cy="86832"/>
          </a:xfrm>
          <a:prstGeom prst="rightArrow">
            <a:avLst>
              <a:gd fmla="val 0" name="adj1"/>
              <a:gd fmla="val 65970" name="adj2"/>
            </a:avLst>
          </a:prstGeom>
          <a:no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2" name="Shape 202"/>
          <p:cNvSpPr/>
          <p:nvPr/>
        </p:nvSpPr>
        <p:spPr>
          <a:xfrm rot="1796">
            <a:off x="7005472" y="3010625"/>
            <a:ext cx="574200" cy="86700"/>
          </a:xfrm>
          <a:prstGeom prst="rightArrow">
            <a:avLst>
              <a:gd fmla="val 0" name="adj1"/>
              <a:gd fmla="val 50000" name="adj2"/>
            </a:avLst>
          </a:prstGeom>
          <a:noFill/>
          <a:ln cap="flat" cmpd="sng" w="952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3" name="Shape 203"/>
          <p:cNvSpPr/>
          <p:nvPr/>
        </p:nvSpPr>
        <p:spPr>
          <a:xfrm rot="-10444508">
            <a:off x="1724134" y="3068749"/>
            <a:ext cx="1133454" cy="86867"/>
          </a:xfrm>
          <a:prstGeom prst="rightArrow">
            <a:avLst>
              <a:gd fmla="val 0" name="adj1"/>
              <a:gd fmla="val 50000" name="adj2"/>
            </a:avLst>
          </a:prstGeom>
          <a:noFill/>
          <a:ln cap="flat" cmpd="sng" w="952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4" name="Shape 204"/>
          <p:cNvSpPr txBox="1"/>
          <p:nvPr/>
        </p:nvSpPr>
        <p:spPr>
          <a:xfrm>
            <a:off x="0" y="4279950"/>
            <a:ext cx="2176800" cy="7650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Leonardo da Vinci. “Anatomical Studies of the Shoulder”. Black chalk, pen and ink on paper</a:t>
            </a:r>
          </a:p>
        </p:txBody>
      </p:sp>
      <p:sp>
        <p:nvSpPr>
          <p:cNvPr id="205" name="Shape 205"/>
          <p:cNvSpPr txBox="1"/>
          <p:nvPr/>
        </p:nvSpPr>
        <p:spPr>
          <a:xfrm>
            <a:off x="7024500" y="4125775"/>
            <a:ext cx="2119500" cy="647700"/>
          </a:xfrm>
          <a:prstGeom prst="rect">
            <a:avLst/>
          </a:prstGeom>
          <a:noFill/>
          <a:ln>
            <a:noFill/>
          </a:ln>
        </p:spPr>
        <p:txBody>
          <a:bodyPr anchorCtr="0" anchor="ctr"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Lee, Jones. “Michele Parliament”. Art and Science Journal.</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311700" y="315925"/>
            <a:ext cx="8520600" cy="831300"/>
          </a:xfrm>
          <a:prstGeom prst="rect">
            <a:avLst/>
          </a:prstGeom>
        </p:spPr>
        <p:txBody>
          <a:bodyPr anchorCtr="0" anchor="b" bIns="91425" lIns="91425" rIns="91425" tIns="91425">
            <a:noAutofit/>
          </a:bodyPr>
          <a:lstStyle/>
          <a:p>
            <a:pPr lvl="0" algn="ctr">
              <a:spcBef>
                <a:spcPts val="0"/>
              </a:spcBef>
              <a:buNone/>
            </a:pPr>
            <a:r>
              <a:rPr lang="en" sz="1800"/>
              <a:t>Interpretation</a:t>
            </a:r>
            <a:r>
              <a:rPr lang="en" sz="1800"/>
              <a:t> of function and purpose: Leonardo &amp; </a:t>
            </a:r>
            <a:r>
              <a:rPr lang="en" sz="1800"/>
              <a:t>Michele</a:t>
            </a:r>
            <a:r>
              <a:rPr lang="en" sz="1800"/>
              <a:t> Parliament</a:t>
            </a:r>
          </a:p>
        </p:txBody>
      </p:sp>
      <p:sp>
        <p:nvSpPr>
          <p:cNvPr id="211" name="Shape 211"/>
          <p:cNvSpPr txBox="1"/>
          <p:nvPr>
            <p:ph idx="1" type="body"/>
          </p:nvPr>
        </p:nvSpPr>
        <p:spPr>
          <a:xfrm>
            <a:off x="311700" y="1225225"/>
            <a:ext cx="8520600" cy="3354000"/>
          </a:xfrm>
          <a:prstGeom prst="rect">
            <a:avLst/>
          </a:prstGeom>
        </p:spPr>
        <p:txBody>
          <a:bodyPr anchorCtr="0" anchor="t" bIns="91425" lIns="91425" rIns="91425" tIns="91425">
            <a:noAutofit/>
          </a:bodyPr>
          <a:lstStyle/>
          <a:p>
            <a:pPr lvl="0">
              <a:spcBef>
                <a:spcPts val="0"/>
              </a:spcBef>
              <a:buNone/>
            </a:pPr>
            <a:r>
              <a:rPr lang="en" sz="1200"/>
              <a:t>Leonardo Da Vinci created his works on commissions or as part of his personal investigations. Works created on commission served as an opportunity for Leonardo to practice his artistic skills. The work’s </a:t>
            </a:r>
            <a:r>
              <a:rPr b="1" lang="en" sz="1200"/>
              <a:t>function </a:t>
            </a:r>
            <a:r>
              <a:rPr lang="en" sz="1200"/>
              <a:t>was to fulfill the requirements of the commission. “The Virgin of the rocks” was painted as an altarpiece, once again to appeal to the society, who at that time was mostly illiterate. Religion heavily influenced Leonardo’s commissioned work (most were not covered in this study) but his personal investigations stayed as sketches and were influenced by the revival of the passion for learning. Leonardo’s “Vitruvian Man” suggests Leonardo’s interest in the human body, sciences and math. His interest in such topics was demonstrated by his more famous commissions. His works do not deviate from </a:t>
            </a:r>
            <a:r>
              <a:rPr b="1" lang="en" sz="1200"/>
              <a:t>realism</a:t>
            </a:r>
            <a:r>
              <a:rPr lang="en" sz="1200"/>
              <a:t> and </a:t>
            </a:r>
            <a:r>
              <a:rPr b="1" lang="en" sz="1200"/>
              <a:t>chiaroscuro</a:t>
            </a:r>
            <a:r>
              <a:rPr lang="en" sz="1200"/>
              <a:t>, </a:t>
            </a:r>
            <a:r>
              <a:rPr b="1" lang="en" sz="1200"/>
              <a:t>oil on canvas</a:t>
            </a:r>
            <a:r>
              <a:rPr lang="en" sz="1200"/>
              <a:t>, and </a:t>
            </a:r>
            <a:r>
              <a:rPr b="1" lang="en" sz="1200"/>
              <a:t>sfumato</a:t>
            </a:r>
            <a:r>
              <a:rPr lang="en" sz="1200"/>
              <a:t> are ever-present.</a:t>
            </a:r>
          </a:p>
          <a:p>
            <a:pPr lvl="0">
              <a:spcBef>
                <a:spcPts val="0"/>
              </a:spcBef>
              <a:buNone/>
            </a:pPr>
            <a:r>
              <a:rPr lang="en" sz="1200"/>
              <a:t>	Michele Parliament’s works suggest various stimuli, however she paints flora, and the human body quite often. As she stated herself, her work is a means to take a break from reality. In this way both artists’ work serve as a representation of the metaphysical-something that may not exist. The function of her works is to utilise her medical knowledge to create artwork that is often juxtaposed with various items. In “Caro de carne mea” the hands appear out of empty space and the woman’s chest is not open but placed on top of her. Michele arranges different objects in space to achieve her message. This borders on </a:t>
            </a:r>
            <a:r>
              <a:rPr b="1" lang="en" sz="1200"/>
              <a:t>surrealism</a:t>
            </a:r>
            <a:r>
              <a:rPr lang="en" sz="1200"/>
              <a:t> but is not quite there yet as the human physiology is accurate and not distorted. </a:t>
            </a:r>
          </a:p>
          <a:p>
            <a:pPr lvl="0">
              <a:spcBef>
                <a:spcPts val="0"/>
              </a:spcBef>
              <a:buNone/>
            </a:pPr>
            <a:r>
              <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Personal Art: Connections</a:t>
            </a:r>
          </a:p>
        </p:txBody>
      </p:sp>
      <p:sp>
        <p:nvSpPr>
          <p:cNvPr id="217" name="Shape 217"/>
          <p:cNvSpPr txBox="1"/>
          <p:nvPr>
            <p:ph idx="1" type="body"/>
          </p:nvPr>
        </p:nvSpPr>
        <p:spPr>
          <a:xfrm>
            <a:off x="311700" y="1152475"/>
            <a:ext cx="6219600" cy="3416400"/>
          </a:xfrm>
          <a:prstGeom prst="rect">
            <a:avLst/>
          </a:prstGeom>
        </p:spPr>
        <p:txBody>
          <a:bodyPr anchorCtr="0" anchor="t" bIns="91425" lIns="91425" rIns="91425" tIns="91425">
            <a:noAutofit/>
          </a:bodyPr>
          <a:lstStyle/>
          <a:p>
            <a:pPr indent="457200" lvl="0">
              <a:spcBef>
                <a:spcPts val="0"/>
              </a:spcBef>
              <a:buNone/>
            </a:pPr>
            <a:r>
              <a:rPr lang="en" sz="1200"/>
              <a:t>My art has been influenced by both the Renaissance and the local artist Michelle Parliament. In viewing their artworks I was able to extract the detail, anatomical subject matter, and utilise similarities between the color palette and techniques. Leonardo Da Vinci’s pieces on the human body have inspired pieces that contain research as well as artistic competence. From the very beginning, I have been very interested in human anatomy and through both my classes, IB Biology HL and Art HL, I was able to combine the two. Through this interaction, I often found success and an increased knowledge of biology along with my artistic competence. </a:t>
            </a:r>
          </a:p>
          <a:p>
            <a:pPr lvl="0">
              <a:spcBef>
                <a:spcPts val="0"/>
              </a:spcBef>
              <a:buNone/>
            </a:pPr>
            <a:r>
              <a:rPr lang="en" sz="1200"/>
              <a:t>	The artists I have chosen to compare have centuries between them, however, certain universalities of art are consistent in the pieces. This is consistent with my artwork as I often draw inspiration from what I am genuinely interested in. The use of biology in my art gives it a realistic feel however, I combine it with different brushstrokes and mediums to allow a emotional attachment with the pieces and differentiate them from just studies of art techniques influenced by science.</a:t>
            </a:r>
          </a:p>
        </p:txBody>
      </p:sp>
      <p:pic>
        <p:nvPicPr>
          <p:cNvPr id="218" name="Shape 218"/>
          <p:cNvPicPr preferRelativeResize="0"/>
          <p:nvPr/>
        </p:nvPicPr>
        <p:blipFill>
          <a:blip r:embed="rId3">
            <a:alphaModFix/>
          </a:blip>
          <a:stretch>
            <a:fillRect/>
          </a:stretch>
        </p:blipFill>
        <p:spPr>
          <a:xfrm>
            <a:off x="6531290" y="1152478"/>
            <a:ext cx="2612909" cy="3416400"/>
          </a:xfrm>
          <a:prstGeom prst="rect">
            <a:avLst/>
          </a:prstGeom>
          <a:noFill/>
          <a:ln>
            <a:noFill/>
          </a:ln>
        </p:spPr>
      </p:pic>
      <p:sp>
        <p:nvSpPr>
          <p:cNvPr id="219" name="Shape 219"/>
          <p:cNvSpPr txBox="1"/>
          <p:nvPr/>
        </p:nvSpPr>
        <p:spPr>
          <a:xfrm>
            <a:off x="5805700" y="4568875"/>
            <a:ext cx="4064100" cy="320700"/>
          </a:xfrm>
          <a:prstGeom prst="rect">
            <a:avLst/>
          </a:prstGeom>
          <a:noFill/>
          <a:ln>
            <a:noFill/>
          </a:ln>
        </p:spPr>
        <p:txBody>
          <a:bodyPr anchorCtr="0" anchor="t" bIns="91425" lIns="91425" rIns="91425" tIns="91425">
            <a:noAutofit/>
          </a:bodyPr>
          <a:lstStyle/>
          <a:p>
            <a:pPr lvl="0" algn="ctr">
              <a:spcBef>
                <a:spcPts val="0"/>
              </a:spcBef>
              <a:buNone/>
            </a:pPr>
            <a:r>
              <a:rPr lang="en" sz="1000">
                <a:solidFill>
                  <a:schemeClr val="accent3"/>
                </a:solidFill>
                <a:latin typeface="Lato"/>
                <a:ea typeface="Lato"/>
                <a:cs typeface="Lato"/>
                <a:sym typeface="Lato"/>
              </a:rPr>
              <a:t>Self-Portrait #2</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Comparison w/ Michele Parliament</a:t>
            </a:r>
          </a:p>
        </p:txBody>
      </p:sp>
      <p:sp>
        <p:nvSpPr>
          <p:cNvPr id="225" name="Shape 225"/>
          <p:cNvSpPr txBox="1"/>
          <p:nvPr>
            <p:ph idx="1" type="body"/>
          </p:nvPr>
        </p:nvSpPr>
        <p:spPr>
          <a:xfrm>
            <a:off x="2924600" y="1152475"/>
            <a:ext cx="4099800" cy="3416400"/>
          </a:xfrm>
          <a:prstGeom prst="rect">
            <a:avLst/>
          </a:prstGeom>
        </p:spPr>
        <p:txBody>
          <a:bodyPr anchorCtr="0" anchor="t" bIns="91425" lIns="91425" rIns="91425" tIns="91425">
            <a:noAutofit/>
          </a:bodyPr>
          <a:lstStyle/>
          <a:p>
            <a:pPr lvl="0" rtl="0">
              <a:lnSpc>
                <a:spcPct val="115000"/>
              </a:lnSpc>
              <a:spcBef>
                <a:spcPts val="0"/>
              </a:spcBef>
              <a:buNone/>
            </a:pPr>
            <a:r>
              <a:rPr lang="en" sz="900">
                <a:latin typeface="Lato"/>
                <a:ea typeface="Lato"/>
                <a:cs typeface="Lato"/>
                <a:sym typeface="Lato"/>
              </a:rPr>
              <a:t>Inspired by the Renaissance movement and the </a:t>
            </a:r>
            <a:r>
              <a:rPr lang="en" sz="900">
                <a:latin typeface="Lato"/>
                <a:ea typeface="Lato"/>
                <a:cs typeface="Lato"/>
                <a:sym typeface="Lato"/>
              </a:rPr>
              <a:t>grayscale</a:t>
            </a:r>
            <a:r>
              <a:rPr lang="en" sz="900">
                <a:latin typeface="Lato"/>
                <a:ea typeface="Lato"/>
                <a:cs typeface="Lato"/>
                <a:sym typeface="Lato"/>
              </a:rPr>
              <a:t> of Michele’s artwork, I decided to create my self-portrait with detail in graphite. Self-portraits are capable of telling a lot about the artist. If done over-time it reveals changes. Michele’s art influenced me to take a step back from the world and just draw. I drew myself because it is something I know a lot about as I have completed several self-portraits. In the future, I would like to </a:t>
            </a:r>
            <a:r>
              <a:rPr lang="en" sz="900">
                <a:latin typeface="Lato"/>
                <a:ea typeface="Lato"/>
                <a:cs typeface="Lato"/>
                <a:sym typeface="Lato"/>
              </a:rPr>
              <a:t>experiment</a:t>
            </a:r>
            <a:r>
              <a:rPr lang="en" sz="900">
                <a:latin typeface="Lato"/>
                <a:ea typeface="Lato"/>
                <a:cs typeface="Lato"/>
                <a:sym typeface="Lato"/>
              </a:rPr>
              <a:t> with juxtaposing items on my art. This would lead me to explore how I am able to convey messages in new ways. Learning from Michele, I would also like to gather items I see daily and create a piece which displays how I see them. This, I believe, is one purpose behind art. </a:t>
            </a:r>
          </a:p>
          <a:p>
            <a:pPr lvl="0" rtl="0">
              <a:lnSpc>
                <a:spcPct val="115000"/>
              </a:lnSpc>
              <a:spcBef>
                <a:spcPts val="0"/>
              </a:spcBef>
              <a:buNone/>
            </a:pPr>
            <a:r>
              <a:rPr lang="en" sz="900">
                <a:latin typeface="Lato"/>
                <a:ea typeface="Lato"/>
                <a:cs typeface="Lato"/>
                <a:sym typeface="Lato"/>
              </a:rPr>
              <a:t>	I did not create the piece digitally but utilised a process similar to Michele’s which involved drawing the piece. Much like Michele, I have kept the piece in grayscale to indicate the detail and level of shading to achieve varying </a:t>
            </a:r>
            <a:r>
              <a:rPr b="1" lang="en" sz="900">
                <a:latin typeface="Lato"/>
                <a:ea typeface="Lato"/>
                <a:cs typeface="Lato"/>
                <a:sym typeface="Lato"/>
              </a:rPr>
              <a:t>values</a:t>
            </a:r>
            <a:r>
              <a:rPr lang="en" sz="900">
                <a:latin typeface="Lato"/>
                <a:ea typeface="Lato"/>
                <a:cs typeface="Lato"/>
                <a:sym typeface="Lato"/>
              </a:rPr>
              <a:t>. </a:t>
            </a:r>
            <a:r>
              <a:rPr b="1" lang="en" sz="900">
                <a:latin typeface="Lato"/>
                <a:ea typeface="Lato"/>
                <a:cs typeface="Lato"/>
                <a:sym typeface="Lato"/>
              </a:rPr>
              <a:t>Value</a:t>
            </a:r>
            <a:r>
              <a:rPr lang="en" sz="900">
                <a:latin typeface="Lato"/>
                <a:ea typeface="Lato"/>
                <a:cs typeface="Lato"/>
                <a:sym typeface="Lato"/>
              </a:rPr>
              <a:t> is varied to show the interaction with light and give a 3D illusion on a 2D surface. I tried to capture every minuscule detail in hopes of realism. Through the paper used, the </a:t>
            </a:r>
            <a:r>
              <a:rPr b="1" lang="en" sz="900">
                <a:latin typeface="Lato"/>
                <a:ea typeface="Lato"/>
                <a:cs typeface="Lato"/>
                <a:sym typeface="Lato"/>
              </a:rPr>
              <a:t>texture</a:t>
            </a:r>
            <a:r>
              <a:rPr lang="en" sz="900">
                <a:latin typeface="Lato"/>
                <a:ea typeface="Lato"/>
                <a:cs typeface="Lato"/>
                <a:sym typeface="Lato"/>
              </a:rPr>
              <a:t> of the skin is soft similar to that of the hand. Although the muscles underneath are not shown, I utilised the interaction of my facial structure and light to display my knowledge of the muscles and anatomy underneath. The background is kept empty to create more </a:t>
            </a:r>
            <a:r>
              <a:rPr b="1" lang="en" sz="900">
                <a:latin typeface="Lato"/>
                <a:ea typeface="Lato"/>
                <a:cs typeface="Lato"/>
                <a:sym typeface="Lato"/>
              </a:rPr>
              <a:t>emphasis</a:t>
            </a:r>
            <a:r>
              <a:rPr lang="en" sz="900">
                <a:latin typeface="Lato"/>
                <a:ea typeface="Lato"/>
                <a:cs typeface="Lato"/>
                <a:sym typeface="Lato"/>
              </a:rPr>
              <a:t> on the subject in the center. As Michele creates </a:t>
            </a:r>
            <a:r>
              <a:rPr b="1" lang="en" sz="900">
                <a:latin typeface="Lato"/>
                <a:ea typeface="Lato"/>
                <a:cs typeface="Lato"/>
                <a:sym typeface="Lato"/>
              </a:rPr>
              <a:t>movement</a:t>
            </a:r>
            <a:r>
              <a:rPr lang="en" sz="900">
                <a:latin typeface="Lato"/>
                <a:ea typeface="Lato"/>
                <a:cs typeface="Lato"/>
                <a:sym typeface="Lato"/>
              </a:rPr>
              <a:t> with a hand reaching downwards, I created movement with varying degrees of </a:t>
            </a:r>
            <a:r>
              <a:rPr b="1" lang="en" sz="900">
                <a:latin typeface="Lato"/>
                <a:ea typeface="Lato"/>
                <a:cs typeface="Lato"/>
                <a:sym typeface="Lato"/>
              </a:rPr>
              <a:t>value </a:t>
            </a:r>
            <a:r>
              <a:rPr lang="en" sz="900">
                <a:latin typeface="Lato"/>
                <a:ea typeface="Lato"/>
                <a:cs typeface="Lato"/>
                <a:sym typeface="Lato"/>
              </a:rPr>
              <a:t>in the hair and the use of organic </a:t>
            </a:r>
            <a:r>
              <a:rPr b="1" lang="en" sz="900">
                <a:latin typeface="Lato"/>
                <a:ea typeface="Lato"/>
                <a:cs typeface="Lato"/>
                <a:sym typeface="Lato"/>
              </a:rPr>
              <a:t>lines</a:t>
            </a:r>
            <a:r>
              <a:rPr lang="en" sz="900">
                <a:latin typeface="Lato"/>
                <a:ea typeface="Lato"/>
                <a:cs typeface="Lato"/>
                <a:sym typeface="Lato"/>
              </a:rPr>
              <a:t>. </a:t>
            </a:r>
          </a:p>
          <a:p>
            <a:pPr lvl="0" rtl="0">
              <a:lnSpc>
                <a:spcPct val="115000"/>
              </a:lnSpc>
              <a:spcBef>
                <a:spcPts val="0"/>
              </a:spcBef>
              <a:spcAft>
                <a:spcPts val="0"/>
              </a:spcAft>
              <a:buNone/>
            </a:pPr>
            <a:r>
              <a:t/>
            </a:r>
            <a:endParaRPr sz="900">
              <a:latin typeface="Lato"/>
              <a:ea typeface="Lato"/>
              <a:cs typeface="Lato"/>
              <a:sym typeface="Lato"/>
            </a:endParaRPr>
          </a:p>
          <a:p>
            <a:pPr lvl="0">
              <a:lnSpc>
                <a:spcPct val="115000"/>
              </a:lnSpc>
              <a:spcBef>
                <a:spcPts val="0"/>
              </a:spcBef>
              <a:buNone/>
            </a:pPr>
            <a:r>
              <a:t/>
            </a:r>
            <a:endParaRPr sz="900">
              <a:latin typeface="Lato"/>
              <a:ea typeface="Lato"/>
              <a:cs typeface="Lato"/>
              <a:sym typeface="Lato"/>
            </a:endParaRPr>
          </a:p>
        </p:txBody>
      </p:sp>
      <p:pic>
        <p:nvPicPr>
          <p:cNvPr id="226" name="Shape 226"/>
          <p:cNvPicPr preferRelativeResize="0"/>
          <p:nvPr/>
        </p:nvPicPr>
        <p:blipFill>
          <a:blip r:embed="rId3">
            <a:alphaModFix/>
          </a:blip>
          <a:stretch>
            <a:fillRect/>
          </a:stretch>
        </p:blipFill>
        <p:spPr>
          <a:xfrm>
            <a:off x="7024425" y="1025024"/>
            <a:ext cx="2119574" cy="3093449"/>
          </a:xfrm>
          <a:prstGeom prst="rect">
            <a:avLst/>
          </a:prstGeom>
          <a:noFill/>
          <a:ln>
            <a:noFill/>
          </a:ln>
        </p:spPr>
      </p:pic>
      <p:pic>
        <p:nvPicPr>
          <p:cNvPr id="227" name="Shape 227"/>
          <p:cNvPicPr preferRelativeResize="0"/>
          <p:nvPr/>
        </p:nvPicPr>
        <p:blipFill>
          <a:blip r:embed="rId4">
            <a:alphaModFix/>
          </a:blip>
          <a:stretch>
            <a:fillRect/>
          </a:stretch>
        </p:blipFill>
        <p:spPr>
          <a:xfrm>
            <a:off x="311690" y="1152478"/>
            <a:ext cx="2612909" cy="3416400"/>
          </a:xfrm>
          <a:prstGeom prst="rect">
            <a:avLst/>
          </a:prstGeom>
          <a:noFill/>
          <a:ln>
            <a:noFill/>
          </a:ln>
        </p:spPr>
      </p:pic>
      <p:sp>
        <p:nvSpPr>
          <p:cNvPr id="228" name="Shape 228"/>
          <p:cNvSpPr/>
          <p:nvPr/>
        </p:nvSpPr>
        <p:spPr>
          <a:xfrm rot="-9466960">
            <a:off x="2129254" y="2998947"/>
            <a:ext cx="867182" cy="78554"/>
          </a:xfrm>
          <a:prstGeom prst="rightArrow">
            <a:avLst>
              <a:gd fmla="val 0" name="adj1"/>
              <a:gd fmla="val 50000" name="adj2"/>
            </a:avLst>
          </a:prstGeom>
          <a:no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9" name="Shape 229"/>
          <p:cNvSpPr/>
          <p:nvPr/>
        </p:nvSpPr>
        <p:spPr>
          <a:xfrm rot="734334">
            <a:off x="6809700" y="3074964"/>
            <a:ext cx="1016093" cy="86849"/>
          </a:xfrm>
          <a:prstGeom prst="rightArrow">
            <a:avLst>
              <a:gd fmla="val 0" name="adj1"/>
              <a:gd fmla="val 28172" name="adj2"/>
            </a:avLst>
          </a:prstGeom>
          <a:no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0" name="Shape 230"/>
          <p:cNvSpPr/>
          <p:nvPr/>
        </p:nvSpPr>
        <p:spPr>
          <a:xfrm rot="-6877966">
            <a:off x="1695781" y="2817117"/>
            <a:ext cx="1838288" cy="87122"/>
          </a:xfrm>
          <a:prstGeom prst="rightArrow">
            <a:avLst>
              <a:gd fmla="val 0" name="adj1"/>
              <a:gd fmla="val 50000" name="adj2"/>
            </a:avLst>
          </a:prstGeom>
          <a:no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1" name="Shape 231"/>
          <p:cNvSpPr/>
          <p:nvPr/>
        </p:nvSpPr>
        <p:spPr>
          <a:xfrm rot="-566461">
            <a:off x="6706944" y="3348824"/>
            <a:ext cx="1325960" cy="86950"/>
          </a:xfrm>
          <a:prstGeom prst="rightArrow">
            <a:avLst>
              <a:gd fmla="val 0" name="adj1"/>
              <a:gd fmla="val 50000" name="adj2"/>
            </a:avLst>
          </a:prstGeom>
          <a:no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2" name="Shape 232"/>
          <p:cNvSpPr txBox="1"/>
          <p:nvPr/>
        </p:nvSpPr>
        <p:spPr>
          <a:xfrm>
            <a:off x="7024500" y="4125775"/>
            <a:ext cx="2119500" cy="647700"/>
          </a:xfrm>
          <a:prstGeom prst="rect">
            <a:avLst/>
          </a:prstGeom>
          <a:noFill/>
          <a:ln>
            <a:noFill/>
          </a:ln>
        </p:spPr>
        <p:txBody>
          <a:bodyPr anchorCtr="0" anchor="ctr"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Lee, Jones. “Michele Parliament”. Art and Science Journal.</a:t>
            </a:r>
          </a:p>
        </p:txBody>
      </p:sp>
      <p:sp>
        <p:nvSpPr>
          <p:cNvPr id="233" name="Shape 233"/>
          <p:cNvSpPr txBox="1"/>
          <p:nvPr/>
        </p:nvSpPr>
        <p:spPr>
          <a:xfrm>
            <a:off x="241750" y="4568875"/>
            <a:ext cx="2752800" cy="320700"/>
          </a:xfrm>
          <a:prstGeom prst="rect">
            <a:avLst/>
          </a:prstGeom>
          <a:noFill/>
          <a:ln>
            <a:noFill/>
          </a:ln>
        </p:spPr>
        <p:txBody>
          <a:bodyPr anchorCtr="0" anchor="t" bIns="91425" lIns="91425" rIns="91425" tIns="91425">
            <a:noAutofit/>
          </a:bodyPr>
          <a:lstStyle/>
          <a:p>
            <a:pPr lvl="0" rtl="0" algn="ctr">
              <a:spcBef>
                <a:spcPts val="0"/>
              </a:spcBef>
              <a:buNone/>
            </a:pPr>
            <a:r>
              <a:rPr lang="en" sz="1000">
                <a:solidFill>
                  <a:schemeClr val="accent3"/>
                </a:solidFill>
                <a:latin typeface="Lato"/>
                <a:ea typeface="Lato"/>
                <a:cs typeface="Lato"/>
                <a:sym typeface="Lato"/>
              </a:rPr>
              <a:t>Self-Portrait #2</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Comparison</a:t>
            </a:r>
            <a:r>
              <a:rPr lang="en"/>
              <a:t> w</a:t>
            </a:r>
            <a:r>
              <a:rPr lang="en"/>
              <a:t>/</a:t>
            </a:r>
            <a:r>
              <a:rPr lang="en"/>
              <a:t> Leonardo</a:t>
            </a:r>
          </a:p>
        </p:txBody>
      </p:sp>
      <p:sp>
        <p:nvSpPr>
          <p:cNvPr id="239" name="Shape 239"/>
          <p:cNvSpPr txBox="1"/>
          <p:nvPr>
            <p:ph idx="1" type="body"/>
          </p:nvPr>
        </p:nvSpPr>
        <p:spPr>
          <a:xfrm>
            <a:off x="2612900" y="1152475"/>
            <a:ext cx="4205700" cy="3416400"/>
          </a:xfrm>
          <a:prstGeom prst="rect">
            <a:avLst/>
          </a:prstGeom>
        </p:spPr>
        <p:txBody>
          <a:bodyPr anchorCtr="0" anchor="t" bIns="91425" lIns="91425" rIns="91425" tIns="91425">
            <a:noAutofit/>
          </a:bodyPr>
          <a:lstStyle/>
          <a:p>
            <a:pPr lvl="0">
              <a:spcBef>
                <a:spcPts val="0"/>
              </a:spcBef>
              <a:buNone/>
            </a:pPr>
            <a:r>
              <a:rPr lang="en" sz="900">
                <a:latin typeface="Lato"/>
                <a:ea typeface="Lato"/>
                <a:cs typeface="Lato"/>
                <a:sym typeface="Lato"/>
              </a:rPr>
              <a:t>	I often create most of my artworks on a grid and then I lightly erase the grid where needed. I found this method to be the most accurate when one desires to display accurate proportions. Leonardo provided justification for my reasoning as the “Vitruvian Man” is also drawn with markings which are suggestive of accurate proportion. In creating accurate proportion, I was able to succeed in showing </a:t>
            </a:r>
            <a:r>
              <a:rPr b="1" lang="en" sz="900">
                <a:latin typeface="Lato"/>
                <a:ea typeface="Lato"/>
                <a:cs typeface="Lato"/>
                <a:sym typeface="Lato"/>
              </a:rPr>
              <a:t>form</a:t>
            </a:r>
            <a:r>
              <a:rPr lang="en" sz="900">
                <a:latin typeface="Lato"/>
                <a:ea typeface="Lato"/>
                <a:cs typeface="Lato"/>
                <a:sym typeface="Lato"/>
              </a:rPr>
              <a:t> on a 2D surface. Although I have not utilised the entire human body, I shall try to incorporate it in future endeavors. Leonardo’s artwork has allowed me to see the beauty in the construct of man. Before viewing Leonardo’s work in integrating science, math, and art in one, I would have not seen the proportions integrated into man. </a:t>
            </a:r>
          </a:p>
          <a:p>
            <a:pPr lvl="0">
              <a:spcBef>
                <a:spcPts val="0"/>
              </a:spcBef>
              <a:buNone/>
            </a:pPr>
            <a:r>
              <a:rPr lang="en" sz="900">
                <a:latin typeface="Lato"/>
                <a:ea typeface="Lato"/>
                <a:cs typeface="Lato"/>
                <a:sym typeface="Lato"/>
              </a:rPr>
              <a:t>	As mentioned before, I used a grid to create my artwork. As Leonardo utilised the human body for reference, I utilised a reference picture which I took beforehand. </a:t>
            </a:r>
            <a:r>
              <a:rPr b="1" lang="en" sz="900">
                <a:latin typeface="Lato"/>
                <a:ea typeface="Lato"/>
                <a:cs typeface="Lato"/>
                <a:sym typeface="Lato"/>
              </a:rPr>
              <a:t>Balance</a:t>
            </a:r>
            <a:r>
              <a:rPr lang="en" sz="900">
                <a:latin typeface="Lato"/>
                <a:ea typeface="Lato"/>
                <a:cs typeface="Lato"/>
                <a:sym typeface="Lato"/>
              </a:rPr>
              <a:t> is achieved through the equal weights created by the facial hair and the hair on top of the head. Everything is centered on the middle point of the paper as with Leonardo’s work, the navel is at the middle of the circle. </a:t>
            </a:r>
            <a:r>
              <a:rPr b="1" lang="en" sz="900">
                <a:latin typeface="Lato"/>
                <a:ea typeface="Lato"/>
                <a:cs typeface="Lato"/>
                <a:sym typeface="Lato"/>
              </a:rPr>
              <a:t>Repetition </a:t>
            </a:r>
            <a:r>
              <a:rPr lang="en" sz="900">
                <a:latin typeface="Lato"/>
                <a:ea typeface="Lato"/>
                <a:cs typeface="Lato"/>
                <a:sym typeface="Lato"/>
              </a:rPr>
              <a:t>is created with the small strands of hair on side of the head. However Leonardo utilises </a:t>
            </a:r>
            <a:r>
              <a:rPr b="1" lang="en" sz="900">
                <a:latin typeface="Lato"/>
                <a:ea typeface="Lato"/>
                <a:cs typeface="Lato"/>
                <a:sym typeface="Lato"/>
              </a:rPr>
              <a:t>repetition</a:t>
            </a:r>
            <a:r>
              <a:rPr lang="en" sz="900">
                <a:latin typeface="Lato"/>
                <a:ea typeface="Lato"/>
                <a:cs typeface="Lato"/>
                <a:sym typeface="Lato"/>
              </a:rPr>
              <a:t> with body parts. My piece also does not contain harsh </a:t>
            </a:r>
            <a:r>
              <a:rPr b="1" lang="en" sz="900">
                <a:latin typeface="Lato"/>
                <a:ea typeface="Lato"/>
                <a:cs typeface="Lato"/>
                <a:sym typeface="Lato"/>
              </a:rPr>
              <a:t>lines</a:t>
            </a:r>
            <a:r>
              <a:rPr lang="en" sz="900">
                <a:latin typeface="Lato"/>
                <a:ea typeface="Lato"/>
                <a:cs typeface="Lato"/>
                <a:sym typeface="Lato"/>
              </a:rPr>
              <a:t> or writing. </a:t>
            </a:r>
          </a:p>
        </p:txBody>
      </p:sp>
      <p:pic>
        <p:nvPicPr>
          <p:cNvPr id="240" name="Shape 240"/>
          <p:cNvPicPr preferRelativeResize="0"/>
          <p:nvPr/>
        </p:nvPicPr>
        <p:blipFill>
          <a:blip r:embed="rId3">
            <a:alphaModFix/>
          </a:blip>
          <a:stretch>
            <a:fillRect/>
          </a:stretch>
        </p:blipFill>
        <p:spPr>
          <a:xfrm>
            <a:off x="-9" y="1152478"/>
            <a:ext cx="2612909" cy="3416400"/>
          </a:xfrm>
          <a:prstGeom prst="rect">
            <a:avLst/>
          </a:prstGeom>
          <a:noFill/>
          <a:ln>
            <a:noFill/>
          </a:ln>
        </p:spPr>
      </p:pic>
      <p:pic>
        <p:nvPicPr>
          <p:cNvPr id="241" name="Shape 241"/>
          <p:cNvPicPr preferRelativeResize="0"/>
          <p:nvPr/>
        </p:nvPicPr>
        <p:blipFill>
          <a:blip r:embed="rId4">
            <a:alphaModFix/>
          </a:blip>
          <a:stretch>
            <a:fillRect/>
          </a:stretch>
        </p:blipFill>
        <p:spPr>
          <a:xfrm>
            <a:off x="6818525" y="1221312"/>
            <a:ext cx="2325475" cy="3278724"/>
          </a:xfrm>
          <a:prstGeom prst="rect">
            <a:avLst/>
          </a:prstGeom>
          <a:noFill/>
          <a:ln>
            <a:noFill/>
          </a:ln>
        </p:spPr>
      </p:pic>
      <p:sp>
        <p:nvSpPr>
          <p:cNvPr id="242" name="Shape 242"/>
          <p:cNvSpPr/>
          <p:nvPr/>
        </p:nvSpPr>
        <p:spPr>
          <a:xfrm rot="-1825605">
            <a:off x="6555523" y="2913610"/>
            <a:ext cx="1460203" cy="78517"/>
          </a:xfrm>
          <a:prstGeom prst="rightArrow">
            <a:avLst>
              <a:gd fmla="val 0" name="adj1"/>
              <a:gd fmla="val 50000" name="adj2"/>
            </a:avLst>
          </a:prstGeom>
          <a:no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3" name="Shape 243"/>
          <p:cNvSpPr/>
          <p:nvPr/>
        </p:nvSpPr>
        <p:spPr>
          <a:xfrm rot="-9023719">
            <a:off x="1239253" y="3182708"/>
            <a:ext cx="1459880" cy="78476"/>
          </a:xfrm>
          <a:prstGeom prst="rightArrow">
            <a:avLst>
              <a:gd fmla="val 0" name="adj1"/>
              <a:gd fmla="val 50000" name="adj2"/>
            </a:avLst>
          </a:prstGeom>
          <a:no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4" name="Shape 244"/>
          <p:cNvSpPr txBox="1"/>
          <p:nvPr/>
        </p:nvSpPr>
        <p:spPr>
          <a:xfrm>
            <a:off x="-310250" y="4568875"/>
            <a:ext cx="3233400" cy="320700"/>
          </a:xfrm>
          <a:prstGeom prst="rect">
            <a:avLst/>
          </a:prstGeom>
          <a:noFill/>
          <a:ln>
            <a:noFill/>
          </a:ln>
        </p:spPr>
        <p:txBody>
          <a:bodyPr anchorCtr="0" anchor="t" bIns="91425" lIns="91425" rIns="91425" tIns="91425">
            <a:noAutofit/>
          </a:bodyPr>
          <a:lstStyle/>
          <a:p>
            <a:pPr lvl="0" rtl="0" algn="ctr">
              <a:spcBef>
                <a:spcPts val="0"/>
              </a:spcBef>
              <a:buNone/>
            </a:pPr>
            <a:r>
              <a:rPr lang="en" sz="1000">
                <a:solidFill>
                  <a:schemeClr val="accent3"/>
                </a:solidFill>
                <a:latin typeface="Lato"/>
                <a:ea typeface="Lato"/>
                <a:cs typeface="Lato"/>
                <a:sym typeface="Lato"/>
              </a:rPr>
              <a:t>Self-Portrait #2</a:t>
            </a:r>
          </a:p>
        </p:txBody>
      </p:sp>
      <p:sp>
        <p:nvSpPr>
          <p:cNvPr id="245" name="Shape 245"/>
          <p:cNvSpPr txBox="1"/>
          <p:nvPr/>
        </p:nvSpPr>
        <p:spPr>
          <a:xfrm>
            <a:off x="7124012" y="4500025"/>
            <a:ext cx="1714500" cy="5727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800">
                <a:solidFill>
                  <a:schemeClr val="accent3"/>
                </a:solidFill>
                <a:latin typeface="Lato"/>
                <a:ea typeface="Lato"/>
                <a:cs typeface="Lato"/>
                <a:sym typeface="Lato"/>
              </a:rPr>
              <a:t>Leonardo da Vinci, "Vitruvian Man" (1492). Pen, ink, watercolour and metalpoint on paper</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Comparison w/ Michele Parliament &amp; Leonardo</a:t>
            </a:r>
          </a:p>
        </p:txBody>
      </p:sp>
      <p:sp>
        <p:nvSpPr>
          <p:cNvPr id="251" name="Shape 251"/>
          <p:cNvSpPr txBox="1"/>
          <p:nvPr>
            <p:ph idx="1" type="body"/>
          </p:nvPr>
        </p:nvSpPr>
        <p:spPr>
          <a:xfrm>
            <a:off x="2154525" y="1152475"/>
            <a:ext cx="4952700" cy="3990900"/>
          </a:xfrm>
          <a:prstGeom prst="rect">
            <a:avLst/>
          </a:prstGeom>
        </p:spPr>
        <p:txBody>
          <a:bodyPr anchorCtr="0" anchor="t" bIns="91425" lIns="91425" rIns="91425" tIns="91425">
            <a:noAutofit/>
          </a:bodyPr>
          <a:lstStyle/>
          <a:p>
            <a:pPr indent="457200" lvl="0" rtl="0">
              <a:spcBef>
                <a:spcPts val="0"/>
              </a:spcBef>
              <a:buNone/>
            </a:pPr>
            <a:r>
              <a:rPr lang="en" sz="900"/>
              <a:t>Leonardo’s use of </a:t>
            </a:r>
            <a:r>
              <a:rPr b="1" lang="en" sz="900"/>
              <a:t>value</a:t>
            </a:r>
            <a:r>
              <a:rPr lang="en" sz="900"/>
              <a:t> and </a:t>
            </a:r>
            <a:r>
              <a:rPr b="1" lang="en" sz="900"/>
              <a:t>hue</a:t>
            </a:r>
            <a:r>
              <a:rPr lang="en" sz="900"/>
              <a:t> in “The Virgin of the rocks” guides the audience’s attention towards the important parts of the painting-it adds </a:t>
            </a:r>
            <a:r>
              <a:rPr b="1" lang="en" sz="900"/>
              <a:t>emphasis</a:t>
            </a:r>
            <a:r>
              <a:rPr lang="en" sz="900"/>
              <a:t>. Likewise, in my self-portrait, I have created a dark background and relative to it, my complexion has lighter </a:t>
            </a:r>
            <a:r>
              <a:rPr b="1" lang="en" sz="900"/>
              <a:t>value</a:t>
            </a:r>
            <a:r>
              <a:rPr lang="en" sz="900"/>
              <a:t>. The allows the focal point of my self-portrait be the face and more specifically the eyes. In portraying a person, I decide to go for a neutral facial expression as Leonardo had done. This is to accurately record the person’s face without distortions. I believe, in this way, the most information about the subject is conveyed.</a:t>
            </a:r>
          </a:p>
          <a:p>
            <a:pPr indent="457200" lvl="0" rtl="0">
              <a:spcBef>
                <a:spcPts val="0"/>
              </a:spcBef>
              <a:buNone/>
            </a:pPr>
            <a:r>
              <a:rPr lang="en" sz="900"/>
              <a:t>Michele’s </a:t>
            </a:r>
            <a:r>
              <a:rPr b="1" lang="en" sz="900"/>
              <a:t>contrast </a:t>
            </a:r>
            <a:r>
              <a:rPr lang="en" sz="900"/>
              <a:t>of </a:t>
            </a:r>
            <a:r>
              <a:rPr b="1" lang="en" sz="900"/>
              <a:t>values</a:t>
            </a:r>
            <a:r>
              <a:rPr lang="en" sz="900"/>
              <a:t> also aided me in creating this piece as I utilised the idea of light but in an opposite fashion. Emanating from the left-side of the face, the gray is a bit darker than the rest of the background. I also emulated Michele’s use of chiaroscuro on the arm with my ear and eye in order to accurately display depth and </a:t>
            </a:r>
            <a:r>
              <a:rPr b="1" lang="en" sz="900"/>
              <a:t>form</a:t>
            </a:r>
            <a:r>
              <a:rPr lang="en" sz="900"/>
              <a:t>. The color palette for the self-portrait is dull however with minimal sheen. The flowers in Michele’s piece are vibrant and add a subtle touch of </a:t>
            </a:r>
            <a:r>
              <a:rPr b="1" lang="en" sz="900"/>
              <a:t>variety</a:t>
            </a:r>
            <a:r>
              <a:rPr lang="en" sz="900"/>
              <a:t> in the piece-something I wish I could’ve added to my self-portrait. </a:t>
            </a:r>
          </a:p>
          <a:p>
            <a:pPr indent="457200" lvl="0">
              <a:spcBef>
                <a:spcPts val="0"/>
              </a:spcBef>
              <a:buNone/>
            </a:pPr>
            <a:r>
              <a:rPr lang="en" sz="900"/>
              <a:t>Both of these artists have allowed me to utilise their techniques of manipulating </a:t>
            </a:r>
            <a:r>
              <a:rPr b="1" lang="en" sz="900"/>
              <a:t>emphasis</a:t>
            </a:r>
            <a:r>
              <a:rPr lang="en" sz="900"/>
              <a:t> through color. In order to further my exploration influenced by Michele and Leonardo, I will attempt to work in oil so I am able to blend much better and allow my work to have a sheen as acrylic does not provide one. Also utilising my passion for Biology and human physiology I would love to paint pieces that depict action of the human body. This way I will be experiment with achieving realism in the context of an entire human body through </a:t>
            </a:r>
            <a:r>
              <a:rPr b="1" lang="en" sz="900"/>
              <a:t>chiaroscuro</a:t>
            </a:r>
            <a:r>
              <a:rPr lang="en" sz="900"/>
              <a:t>, varying </a:t>
            </a:r>
            <a:r>
              <a:rPr b="1" lang="en" sz="900"/>
              <a:t>values</a:t>
            </a:r>
            <a:r>
              <a:rPr lang="en" sz="900"/>
              <a:t>, </a:t>
            </a:r>
            <a:r>
              <a:rPr b="1" lang="en" sz="900"/>
              <a:t>contrast</a:t>
            </a:r>
            <a:r>
              <a:rPr lang="en" sz="900"/>
              <a:t> of </a:t>
            </a:r>
            <a:r>
              <a:rPr b="1" lang="en" sz="900"/>
              <a:t>colors</a:t>
            </a:r>
            <a:r>
              <a:rPr lang="en" sz="900"/>
              <a:t>, and </a:t>
            </a:r>
            <a:r>
              <a:rPr b="1" lang="en" sz="900"/>
              <a:t>sfumato</a:t>
            </a:r>
            <a:r>
              <a:rPr lang="en" sz="900"/>
              <a:t>.</a:t>
            </a:r>
          </a:p>
        </p:txBody>
      </p:sp>
      <p:pic>
        <p:nvPicPr>
          <p:cNvPr descr="Picture" id="252" name="Shape 252"/>
          <p:cNvPicPr preferRelativeResize="0"/>
          <p:nvPr/>
        </p:nvPicPr>
        <p:blipFill rotWithShape="1">
          <a:blip r:embed="rId3">
            <a:alphaModFix/>
          </a:blip>
          <a:srcRect b="52750" l="16774" r="59630" t="30958"/>
          <a:stretch/>
        </p:blipFill>
        <p:spPr>
          <a:xfrm>
            <a:off x="8137500" y="2390124"/>
            <a:ext cx="1030099" cy="712600"/>
          </a:xfrm>
          <a:prstGeom prst="rect">
            <a:avLst/>
          </a:prstGeom>
          <a:noFill/>
          <a:ln>
            <a:noFill/>
          </a:ln>
        </p:spPr>
      </p:pic>
      <p:pic>
        <p:nvPicPr>
          <p:cNvPr descr="Picture" id="253" name="Shape 253"/>
          <p:cNvPicPr preferRelativeResize="0"/>
          <p:nvPr/>
        </p:nvPicPr>
        <p:blipFill rotWithShape="1">
          <a:blip r:embed="rId3">
            <a:alphaModFix/>
          </a:blip>
          <a:srcRect b="36938" l="0" r="74529" t="23707"/>
          <a:stretch/>
        </p:blipFill>
        <p:spPr>
          <a:xfrm>
            <a:off x="7107399" y="1507897"/>
            <a:ext cx="1030099" cy="1594828"/>
          </a:xfrm>
          <a:prstGeom prst="rect">
            <a:avLst/>
          </a:prstGeom>
          <a:noFill/>
          <a:ln>
            <a:noFill/>
          </a:ln>
        </p:spPr>
      </p:pic>
      <p:pic>
        <p:nvPicPr>
          <p:cNvPr descr="Picture" id="254" name="Shape 254"/>
          <p:cNvPicPr preferRelativeResize="0"/>
          <p:nvPr/>
        </p:nvPicPr>
        <p:blipFill>
          <a:blip r:embed="rId3">
            <a:alphaModFix/>
          </a:blip>
          <a:stretch>
            <a:fillRect/>
          </a:stretch>
        </p:blipFill>
        <p:spPr>
          <a:xfrm>
            <a:off x="7107400" y="3102724"/>
            <a:ext cx="2036599" cy="2040775"/>
          </a:xfrm>
          <a:prstGeom prst="rect">
            <a:avLst/>
          </a:prstGeom>
          <a:noFill/>
          <a:ln>
            <a:noFill/>
          </a:ln>
        </p:spPr>
      </p:pic>
      <p:pic>
        <p:nvPicPr>
          <p:cNvPr descr="Night Garden" id="255" name="Shape 255" title="Night Garden"/>
          <p:cNvPicPr preferRelativeResize="0"/>
          <p:nvPr/>
        </p:nvPicPr>
        <p:blipFill>
          <a:blip r:embed="rId4">
            <a:alphaModFix/>
          </a:blip>
          <a:stretch>
            <a:fillRect/>
          </a:stretch>
        </p:blipFill>
        <p:spPr>
          <a:xfrm>
            <a:off x="0" y="3439675"/>
            <a:ext cx="2154525" cy="1703825"/>
          </a:xfrm>
          <a:prstGeom prst="rect">
            <a:avLst/>
          </a:prstGeom>
          <a:noFill/>
          <a:ln>
            <a:noFill/>
          </a:ln>
        </p:spPr>
      </p:pic>
      <p:pic>
        <p:nvPicPr>
          <p:cNvPr id="256" name="Shape 256"/>
          <p:cNvPicPr preferRelativeResize="0"/>
          <p:nvPr/>
        </p:nvPicPr>
        <p:blipFill rotWithShape="1">
          <a:blip r:embed="rId5">
            <a:alphaModFix/>
          </a:blip>
          <a:srcRect b="41345" l="20682" r="24074" t="34849"/>
          <a:stretch/>
        </p:blipFill>
        <p:spPr>
          <a:xfrm>
            <a:off x="311700" y="1507899"/>
            <a:ext cx="1375824" cy="966624"/>
          </a:xfrm>
          <a:prstGeom prst="rect">
            <a:avLst/>
          </a:prstGeom>
          <a:noFill/>
          <a:ln>
            <a:noFill/>
          </a:ln>
        </p:spPr>
      </p:pic>
      <p:sp>
        <p:nvSpPr>
          <p:cNvPr id="257" name="Shape 257"/>
          <p:cNvSpPr/>
          <p:nvPr/>
        </p:nvSpPr>
        <p:spPr>
          <a:xfrm rot="9946785">
            <a:off x="1051806" y="1643061"/>
            <a:ext cx="1110115" cy="78581"/>
          </a:xfrm>
          <a:prstGeom prst="rightArrow">
            <a:avLst>
              <a:gd fmla="val 0" name="adj1"/>
              <a:gd fmla="val 50000" name="adj2"/>
            </a:avLst>
          </a:prstGeom>
          <a:no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8" name="Shape 258"/>
          <p:cNvSpPr/>
          <p:nvPr/>
        </p:nvSpPr>
        <p:spPr>
          <a:xfrm rot="3773199">
            <a:off x="6075557" y="2484777"/>
            <a:ext cx="2719898" cy="78488"/>
          </a:xfrm>
          <a:prstGeom prst="rightArrow">
            <a:avLst>
              <a:gd fmla="val 0" name="adj1"/>
              <a:gd fmla="val 50000" name="adj2"/>
            </a:avLst>
          </a:prstGeom>
          <a:noFill/>
          <a:ln cap="flat" cmpd="sng" w="9525">
            <a:solidFill>
              <a:srgbClr val="00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9" name="Shape 259"/>
          <p:cNvSpPr/>
          <p:nvPr/>
        </p:nvSpPr>
        <p:spPr>
          <a:xfrm rot="8101406">
            <a:off x="371791" y="3879118"/>
            <a:ext cx="2075075" cy="31819"/>
          </a:xfrm>
          <a:prstGeom prst="rightArrow">
            <a:avLst>
              <a:gd fmla="val 0" name="adj1"/>
              <a:gd fmla="val 50000" name="adj2"/>
            </a:avLst>
          </a:prstGeom>
          <a:no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0" name="Shape 260"/>
          <p:cNvSpPr/>
          <p:nvPr/>
        </p:nvSpPr>
        <p:spPr>
          <a:xfrm rot="-2559539">
            <a:off x="6692556" y="2602357"/>
            <a:ext cx="867283" cy="78562"/>
          </a:xfrm>
          <a:prstGeom prst="rightArrow">
            <a:avLst>
              <a:gd fmla="val 0" name="adj1"/>
              <a:gd fmla="val 50000" name="adj2"/>
            </a:avLst>
          </a:prstGeom>
          <a:no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1" name="Shape 261"/>
          <p:cNvSpPr/>
          <p:nvPr/>
        </p:nvSpPr>
        <p:spPr>
          <a:xfrm rot="6360154">
            <a:off x="1694487" y="3761011"/>
            <a:ext cx="867308" cy="78420"/>
          </a:xfrm>
          <a:prstGeom prst="rightArrow">
            <a:avLst>
              <a:gd fmla="val 0" name="adj1"/>
              <a:gd fmla="val 50000" name="adj2"/>
            </a:avLst>
          </a:prstGeom>
          <a:noFill/>
          <a:ln cap="flat" cmpd="sng" w="952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2" name="Shape 262"/>
          <p:cNvSpPr/>
          <p:nvPr/>
        </p:nvSpPr>
        <p:spPr>
          <a:xfrm rot="1692062">
            <a:off x="6063448" y="3713790"/>
            <a:ext cx="1470903" cy="103888"/>
          </a:xfrm>
          <a:prstGeom prst="rightArrow">
            <a:avLst>
              <a:gd fmla="val 0" name="adj1"/>
              <a:gd fmla="val 50000" name="adj2"/>
            </a:avLst>
          </a:prstGeom>
          <a:noFill/>
          <a:ln cap="flat" cmpd="sng" w="952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3" name="Shape 263"/>
          <p:cNvSpPr/>
          <p:nvPr/>
        </p:nvSpPr>
        <p:spPr>
          <a:xfrm>
            <a:off x="1756825" y="4226275"/>
            <a:ext cx="360000" cy="310500"/>
          </a:xfrm>
          <a:prstGeom prst="ellipse">
            <a:avLst/>
          </a:prstGeom>
          <a:noFill/>
          <a:ln cap="flat" cmpd="sng" w="952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4" name="Shape 264"/>
          <p:cNvSpPr/>
          <p:nvPr/>
        </p:nvSpPr>
        <p:spPr>
          <a:xfrm>
            <a:off x="7408325" y="4106325"/>
            <a:ext cx="275100" cy="261000"/>
          </a:xfrm>
          <a:prstGeom prst="ellipse">
            <a:avLst/>
          </a:prstGeom>
          <a:noFill/>
          <a:ln cap="flat" cmpd="sng" w="952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5" name="Shape 265"/>
          <p:cNvSpPr txBox="1"/>
          <p:nvPr/>
        </p:nvSpPr>
        <p:spPr>
          <a:xfrm>
            <a:off x="-156900" y="2460075"/>
            <a:ext cx="2313000" cy="5727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Leonardo da Vinci, </a:t>
            </a:r>
            <a:r>
              <a:rPr i="1" lang="en" sz="1000">
                <a:solidFill>
                  <a:schemeClr val="accent3"/>
                </a:solidFill>
                <a:latin typeface="Lato"/>
                <a:ea typeface="Lato"/>
                <a:cs typeface="Lato"/>
                <a:sym typeface="Lato"/>
              </a:rPr>
              <a:t>The Virgin of the Rocks</a:t>
            </a:r>
            <a:r>
              <a:rPr lang="en" sz="1000">
                <a:solidFill>
                  <a:schemeClr val="accent3"/>
                </a:solidFill>
                <a:latin typeface="Lato"/>
                <a:ea typeface="Lato"/>
                <a:cs typeface="Lato"/>
                <a:sym typeface="Lato"/>
              </a:rPr>
              <a:t>, c. 1483-86, oil on panel</a:t>
            </a:r>
          </a:p>
        </p:txBody>
      </p:sp>
      <p:sp>
        <p:nvSpPr>
          <p:cNvPr id="266" name="Shape 266"/>
          <p:cNvSpPr txBox="1"/>
          <p:nvPr/>
        </p:nvSpPr>
        <p:spPr>
          <a:xfrm>
            <a:off x="-156887" y="2887375"/>
            <a:ext cx="2313000" cy="5211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Parliament, Michele. “Night Garden”. Poignarde.wordpress.com.</a:t>
            </a:r>
          </a:p>
        </p:txBody>
      </p:sp>
      <p:sp>
        <p:nvSpPr>
          <p:cNvPr id="267" name="Shape 267"/>
          <p:cNvSpPr txBox="1"/>
          <p:nvPr/>
        </p:nvSpPr>
        <p:spPr>
          <a:xfrm>
            <a:off x="7048400" y="1102462"/>
            <a:ext cx="2154600" cy="320700"/>
          </a:xfrm>
          <a:prstGeom prst="rect">
            <a:avLst/>
          </a:prstGeom>
          <a:noFill/>
          <a:ln>
            <a:noFill/>
          </a:ln>
        </p:spPr>
        <p:txBody>
          <a:bodyPr anchorCtr="0" anchor="t" bIns="91425" lIns="91425" rIns="91425" tIns="91425">
            <a:noAutofit/>
          </a:bodyPr>
          <a:lstStyle/>
          <a:p>
            <a:pPr lvl="0" rtl="0" algn="ctr">
              <a:spcBef>
                <a:spcPts val="0"/>
              </a:spcBef>
              <a:buNone/>
            </a:pPr>
            <a:r>
              <a:rPr lang="en" sz="1000">
                <a:solidFill>
                  <a:schemeClr val="accent3"/>
                </a:solidFill>
                <a:latin typeface="Lato"/>
                <a:ea typeface="Lato"/>
                <a:cs typeface="Lato"/>
                <a:sym typeface="Lato"/>
              </a:rPr>
              <a:t>Singh, Parabhjot. “Forward”. Acrylic on canvas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sz="1800">
                <a:latin typeface="Average"/>
                <a:ea typeface="Average"/>
                <a:cs typeface="Average"/>
                <a:sym typeface="Average"/>
              </a:rPr>
              <a:t>Background of Leonardo’s Cultural Significance</a:t>
            </a:r>
          </a:p>
        </p:txBody>
      </p:sp>
      <p:sp>
        <p:nvSpPr>
          <p:cNvPr id="70" name="Shape 70"/>
          <p:cNvSpPr txBox="1"/>
          <p:nvPr>
            <p:ph idx="1" type="body"/>
          </p:nvPr>
        </p:nvSpPr>
        <p:spPr>
          <a:xfrm>
            <a:off x="311700" y="1225225"/>
            <a:ext cx="8520600" cy="3354000"/>
          </a:xfrm>
          <a:prstGeom prst="rect">
            <a:avLst/>
          </a:prstGeom>
        </p:spPr>
        <p:txBody>
          <a:bodyPr anchorCtr="0" anchor="t" bIns="91425" lIns="91425" rIns="91425" tIns="91425">
            <a:noAutofit/>
          </a:bodyPr>
          <a:lstStyle/>
          <a:p>
            <a:pPr indent="457200" lvl="0">
              <a:spcBef>
                <a:spcPts val="0"/>
              </a:spcBef>
              <a:buNone/>
            </a:pPr>
            <a:r>
              <a:rPr lang="en" sz="1200"/>
              <a:t>In a society whose passions for knowledge of the Greeks and Romans were reignited, Leonardo’s</a:t>
            </a:r>
            <a:r>
              <a:rPr lang="en" sz="1200"/>
              <a:t> interests spanned numerous disciplines. Da Vinci advocated for learning science and art in order to improve one’s art. He valued sight and considered it one of the foremost senses available to acquire knowledge through. “A good painter has two chief objects to paint--man and the intention of his soul. The former is easy, the latter hard, for it must be expressed by gestures and the movement of the limbs.” stated Da Vinci. Thus, Leonardo utilised science in conjunction with metaphysical beliefs to create his works. This being said, Leonardo dissected cadavers and animal bodies during the 1480s. The society was ablaze with rediscoveries and discoveries in numerous areas of knowledge. However, religion’s importance in everyday life did not wane. </a:t>
            </a:r>
          </a:p>
          <a:p>
            <a:pPr indent="457200" lvl="0" marL="0">
              <a:spcBef>
                <a:spcPts val="0"/>
              </a:spcBef>
              <a:buNone/>
            </a:pPr>
            <a:r>
              <a:rPr lang="en" sz="1200"/>
              <a:t>Artists, such as Leonardo, often received commissions which required them to paint a religious subject matter. It is unknown if artists painted pieces of adoration for Christ and God out of own beliefs or the necessity for work. The art style itself was dominated with realism and efforts of creating 3D work on a 2D plane. Fortunately this was very convenient for Leonardo as he reveled painting with accuracy and attention to the world around him. Extremely detailed and engrossed in biomechanics his drawings of the heart and vascular system, bone and muscular structures, and a fetus in utero are evidence of an inquisitive mind. Although these human anatomical structures did not succeed in being painted they made up the majority of Da Vinci’s work. One of his most famous works, “Vitruvian Man” is will be referenced when discussing his great ability for merging science and art.</a:t>
            </a:r>
          </a:p>
        </p:txBody>
      </p:sp>
      <p:pic>
        <p:nvPicPr>
          <p:cNvPr id="71" name="Shape 71"/>
          <p:cNvPicPr preferRelativeResize="0"/>
          <p:nvPr/>
        </p:nvPicPr>
        <p:blipFill>
          <a:blip r:embed="rId3">
            <a:alphaModFix/>
          </a:blip>
          <a:stretch>
            <a:fillRect/>
          </a:stretch>
        </p:blipFill>
        <p:spPr>
          <a:xfrm>
            <a:off x="6900324" y="0"/>
            <a:ext cx="2243675" cy="1278899"/>
          </a:xfrm>
          <a:prstGeom prst="rect">
            <a:avLst/>
          </a:prstGeom>
          <a:noFill/>
          <a:ln>
            <a:noFill/>
          </a:ln>
        </p:spPr>
      </p:pic>
      <p:sp>
        <p:nvSpPr>
          <p:cNvPr id="72" name="Shape 72"/>
          <p:cNvSpPr txBox="1"/>
          <p:nvPr/>
        </p:nvSpPr>
        <p:spPr>
          <a:xfrm>
            <a:off x="5328325" y="251400"/>
            <a:ext cx="1572000" cy="7761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Morin, Donna. “Florence: The Land of my ancestry; the birthplace of my muse.”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311700" y="315925"/>
            <a:ext cx="8520600" cy="831300"/>
          </a:xfrm>
          <a:prstGeom prst="rect">
            <a:avLst/>
          </a:prstGeom>
        </p:spPr>
        <p:txBody>
          <a:bodyPr anchorCtr="0" anchor="b" bIns="91425" lIns="91425" rIns="91425" tIns="91425">
            <a:noAutofit/>
          </a:bodyPr>
          <a:lstStyle/>
          <a:p>
            <a:pPr lvl="0" algn="ctr">
              <a:spcBef>
                <a:spcPts val="0"/>
              </a:spcBef>
              <a:buNone/>
            </a:pPr>
            <a:r>
              <a:rPr lang="en"/>
              <a:t>My Artistic Development</a:t>
            </a:r>
          </a:p>
        </p:txBody>
      </p:sp>
      <p:sp>
        <p:nvSpPr>
          <p:cNvPr id="273" name="Shape 273"/>
          <p:cNvSpPr txBox="1"/>
          <p:nvPr>
            <p:ph idx="1" type="body"/>
          </p:nvPr>
        </p:nvSpPr>
        <p:spPr>
          <a:xfrm>
            <a:off x="311700" y="2927375"/>
            <a:ext cx="8520600" cy="2216100"/>
          </a:xfrm>
          <a:prstGeom prst="rect">
            <a:avLst/>
          </a:prstGeom>
        </p:spPr>
        <p:txBody>
          <a:bodyPr anchorCtr="0" anchor="t" bIns="91425" lIns="91425" rIns="91425" tIns="91425">
            <a:noAutofit/>
          </a:bodyPr>
          <a:lstStyle/>
          <a:p>
            <a:pPr indent="-285750" lvl="0" marL="457200" rtl="0">
              <a:spcBef>
                <a:spcPts val="0"/>
              </a:spcBef>
              <a:buSzPct val="100000"/>
              <a:buFont typeface="Lato"/>
              <a:buChar char="❏"/>
            </a:pPr>
            <a:r>
              <a:rPr lang="en" sz="900">
                <a:latin typeface="Lato"/>
                <a:ea typeface="Lato"/>
                <a:cs typeface="Lato"/>
                <a:sym typeface="Lato"/>
              </a:rPr>
              <a:t>I utilised the </a:t>
            </a:r>
            <a:r>
              <a:rPr b="1" lang="en" sz="900">
                <a:latin typeface="Lato"/>
                <a:ea typeface="Lato"/>
                <a:cs typeface="Lato"/>
                <a:sym typeface="Lato"/>
              </a:rPr>
              <a:t>contrast</a:t>
            </a:r>
            <a:r>
              <a:rPr lang="en" sz="900">
                <a:latin typeface="Lato"/>
                <a:ea typeface="Lato"/>
                <a:cs typeface="Lato"/>
                <a:sym typeface="Lato"/>
              </a:rPr>
              <a:t> in </a:t>
            </a:r>
            <a:r>
              <a:rPr b="1" lang="en" sz="900">
                <a:latin typeface="Lato"/>
                <a:ea typeface="Lato"/>
                <a:cs typeface="Lato"/>
                <a:sym typeface="Lato"/>
              </a:rPr>
              <a:t>value</a:t>
            </a:r>
            <a:r>
              <a:rPr lang="en" sz="900">
                <a:latin typeface="Lato"/>
                <a:ea typeface="Lato"/>
                <a:cs typeface="Lato"/>
                <a:sym typeface="Lato"/>
              </a:rPr>
              <a:t> that is present in Leonardo’s “Virgin on the Rocks”. This allowed my face to become the main focus point in the piece.</a:t>
            </a:r>
          </a:p>
          <a:p>
            <a:pPr indent="-285750" lvl="0" marL="457200" rtl="0">
              <a:spcBef>
                <a:spcPts val="0"/>
              </a:spcBef>
              <a:buSzPct val="100000"/>
              <a:buFont typeface="Lato"/>
              <a:buChar char="❏"/>
            </a:pPr>
            <a:r>
              <a:rPr lang="en" sz="900">
                <a:latin typeface="Lato"/>
                <a:ea typeface="Lato"/>
                <a:cs typeface="Lato"/>
                <a:sym typeface="Lato"/>
              </a:rPr>
              <a:t>All pieces show an acknowledgement towards human physiology and realism. Although my self-portrait do not show the muscles beneath the face, the light that is incident on the face indicates the facial structures such as the cheekbones, size of neck, etc. Furthermore, the proportions are correct as they are in both Michele and Leonardo’s pieces.</a:t>
            </a:r>
          </a:p>
          <a:p>
            <a:pPr indent="-285750" lvl="0" marL="457200" rtl="0">
              <a:spcBef>
                <a:spcPts val="0"/>
              </a:spcBef>
              <a:buSzPct val="100000"/>
              <a:buFont typeface="Lato"/>
              <a:buChar char="❏"/>
            </a:pPr>
            <a:r>
              <a:rPr lang="en" sz="900">
                <a:latin typeface="Lato"/>
                <a:ea typeface="Lato"/>
                <a:cs typeface="Lato"/>
                <a:sym typeface="Lato"/>
              </a:rPr>
              <a:t>Blending is performed carefully in order to deceive the viewer in thinking the picture is 3D even though it is on a 2D plane. This is accomplished by gradual shading and the use of highlights on structures that jut out. Chiaroscuro is utilised to distinguish between varying depths (E.g. where the neck ends and the jaw begins).</a:t>
            </a:r>
          </a:p>
          <a:p>
            <a:pPr indent="0" lvl="0" marL="0" rtl="0">
              <a:spcBef>
                <a:spcPts val="0"/>
              </a:spcBef>
              <a:buNone/>
            </a:pPr>
            <a:r>
              <a:rPr lang="en" sz="900">
                <a:latin typeface="Lato"/>
                <a:ea typeface="Lato"/>
                <a:cs typeface="Lato"/>
                <a:sym typeface="Lato"/>
              </a:rPr>
              <a:t>In referring to Michele and Leonardo’s artwork, I have recognised their appreciation towards portraying the human body as accurately as possible. In several instances (the thyroid area) of my first self-portrait, I did not achieve realism as well as I would have liked to. However, in the future I will ensure I blend better by using the medium of oil to achieve gradual shading. In addition to a change in materials, from Michele I obtained the idea to scan in my drawings to photoshop and juxtapose ordinary objects. In doing so, I can give my works the points of interest Michele does (E.g. the roses in “Untitled”). </a:t>
            </a:r>
          </a:p>
        </p:txBody>
      </p:sp>
      <p:pic>
        <p:nvPicPr>
          <p:cNvPr descr="Picture" id="274" name="Shape 274"/>
          <p:cNvPicPr preferRelativeResize="0"/>
          <p:nvPr/>
        </p:nvPicPr>
        <p:blipFill>
          <a:blip r:embed="rId3">
            <a:alphaModFix/>
          </a:blip>
          <a:stretch>
            <a:fillRect/>
          </a:stretch>
        </p:blipFill>
        <p:spPr>
          <a:xfrm>
            <a:off x="113300" y="1017725"/>
            <a:ext cx="1905738" cy="1909650"/>
          </a:xfrm>
          <a:prstGeom prst="rect">
            <a:avLst/>
          </a:prstGeom>
          <a:noFill/>
          <a:ln>
            <a:noFill/>
          </a:ln>
        </p:spPr>
      </p:pic>
      <p:pic>
        <p:nvPicPr>
          <p:cNvPr id="275" name="Shape 275"/>
          <p:cNvPicPr preferRelativeResize="0"/>
          <p:nvPr/>
        </p:nvPicPr>
        <p:blipFill>
          <a:blip r:embed="rId4">
            <a:alphaModFix/>
          </a:blip>
          <a:stretch>
            <a:fillRect/>
          </a:stretch>
        </p:blipFill>
        <p:spPr>
          <a:xfrm>
            <a:off x="2133600" y="1017725"/>
            <a:ext cx="1460524" cy="1909650"/>
          </a:xfrm>
          <a:prstGeom prst="rect">
            <a:avLst/>
          </a:prstGeom>
          <a:noFill/>
          <a:ln>
            <a:noFill/>
          </a:ln>
        </p:spPr>
      </p:pic>
      <p:pic>
        <p:nvPicPr>
          <p:cNvPr descr="Night Garden" id="276" name="Shape 276" title="Night Garden"/>
          <p:cNvPicPr preferRelativeResize="0"/>
          <p:nvPr/>
        </p:nvPicPr>
        <p:blipFill>
          <a:blip r:embed="rId5">
            <a:alphaModFix/>
          </a:blip>
          <a:stretch>
            <a:fillRect/>
          </a:stretch>
        </p:blipFill>
        <p:spPr>
          <a:xfrm>
            <a:off x="4994500" y="1017725"/>
            <a:ext cx="2414787" cy="1909650"/>
          </a:xfrm>
          <a:prstGeom prst="rect">
            <a:avLst/>
          </a:prstGeom>
          <a:noFill/>
          <a:ln>
            <a:noFill/>
          </a:ln>
        </p:spPr>
      </p:pic>
      <p:pic>
        <p:nvPicPr>
          <p:cNvPr id="277" name="Shape 277"/>
          <p:cNvPicPr preferRelativeResize="0"/>
          <p:nvPr/>
        </p:nvPicPr>
        <p:blipFill>
          <a:blip r:embed="rId6">
            <a:alphaModFix/>
          </a:blip>
          <a:stretch>
            <a:fillRect/>
          </a:stretch>
        </p:blipFill>
        <p:spPr>
          <a:xfrm>
            <a:off x="7523850" y="1017725"/>
            <a:ext cx="1308452" cy="1909650"/>
          </a:xfrm>
          <a:prstGeom prst="rect">
            <a:avLst/>
          </a:prstGeom>
          <a:noFill/>
          <a:ln>
            <a:noFill/>
          </a:ln>
        </p:spPr>
      </p:pic>
      <p:pic>
        <p:nvPicPr>
          <p:cNvPr id="278" name="Shape 278"/>
          <p:cNvPicPr preferRelativeResize="0"/>
          <p:nvPr/>
        </p:nvPicPr>
        <p:blipFill>
          <a:blip r:embed="rId7">
            <a:alphaModFix/>
          </a:blip>
          <a:stretch>
            <a:fillRect/>
          </a:stretch>
        </p:blipFill>
        <p:spPr>
          <a:xfrm>
            <a:off x="3708675" y="1017725"/>
            <a:ext cx="1171270" cy="1909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Bibliography</a:t>
            </a:r>
          </a:p>
        </p:txBody>
      </p:sp>
      <p:sp>
        <p:nvSpPr>
          <p:cNvPr id="284" name="Shape 284"/>
          <p:cNvSpPr txBox="1"/>
          <p:nvPr>
            <p:ph idx="1" type="body"/>
          </p:nvPr>
        </p:nvSpPr>
        <p:spPr>
          <a:xfrm>
            <a:off x="311700" y="1225225"/>
            <a:ext cx="8520600" cy="3354000"/>
          </a:xfrm>
          <a:prstGeom prst="rect">
            <a:avLst/>
          </a:prstGeom>
        </p:spPr>
        <p:txBody>
          <a:bodyPr anchorCtr="0" anchor="t" bIns="91425" lIns="91425" rIns="91425" tIns="91425">
            <a:noAutofit/>
          </a:bodyPr>
          <a:lstStyle/>
          <a:p>
            <a:pPr indent="-292100" lvl="0" marL="457200" rtl="0">
              <a:spcBef>
                <a:spcPts val="0"/>
              </a:spcBef>
              <a:buSzPct val="100000"/>
            </a:pPr>
            <a:r>
              <a:rPr lang="en" sz="1000">
                <a:latin typeface="Lato"/>
                <a:ea typeface="Lato"/>
                <a:cs typeface="Lato"/>
                <a:sym typeface="Lato"/>
              </a:rPr>
              <a:t>Biography.com Editors. Leonardo da Vinci Biography. A&amp;E  Television Networks. Retrieved December 15, 2016, from: </a:t>
            </a:r>
            <a:r>
              <a:rPr lang="en" sz="1000" u="sng">
                <a:latin typeface="Lato"/>
                <a:ea typeface="Lato"/>
                <a:cs typeface="Lato"/>
                <a:sym typeface="Lato"/>
                <a:hlinkClick r:id="rId3"/>
              </a:rPr>
              <a:t>http://www.biography.com/people/leonardo-da-vinci-40396#humble-beginnings</a:t>
            </a:r>
          </a:p>
          <a:p>
            <a:pPr indent="-292100" lvl="0" marL="457200" rtl="0">
              <a:spcBef>
                <a:spcPts val="0"/>
              </a:spcBef>
              <a:buSzPct val="100000"/>
              <a:buFont typeface="Lato"/>
            </a:pPr>
            <a:r>
              <a:rPr lang="en" sz="1000">
                <a:latin typeface="Lato"/>
                <a:ea typeface="Lato"/>
                <a:cs typeface="Lato"/>
                <a:sym typeface="Lato"/>
              </a:rPr>
              <a:t>Harris, B., Zucker, S. “Virgin of the Rocks.” Khanacademy.com. Retrieved December 15, 2016, from: </a:t>
            </a:r>
            <a:r>
              <a:rPr lang="en" sz="1000" u="sng">
                <a:latin typeface="Lato"/>
                <a:ea typeface="Lato"/>
                <a:cs typeface="Lato"/>
                <a:sym typeface="Lato"/>
                <a:hlinkClick r:id="rId4"/>
              </a:rPr>
              <a:t>https://www.khanacademy.org/humanities/renaissance-reformation/high-ren-florence-rome/leonardo-da-vinci/a/leonardo-virgin-of-the-rocks</a:t>
            </a:r>
          </a:p>
          <a:p>
            <a:pPr indent="-292100" lvl="0" marL="457200" rtl="0">
              <a:spcBef>
                <a:spcPts val="0"/>
              </a:spcBef>
              <a:buSzPct val="100000"/>
              <a:buFont typeface="Lato"/>
            </a:pPr>
            <a:r>
              <a:rPr lang="en" sz="1000">
                <a:latin typeface="Lato"/>
                <a:ea typeface="Lato"/>
                <a:cs typeface="Lato"/>
                <a:sym typeface="Lato"/>
              </a:rPr>
              <a:t>Lee, Jones. “Michele Parliament”. Art and Science Journal. Retrieved December 15, 2016, from: </a:t>
            </a:r>
            <a:r>
              <a:rPr lang="en" sz="1000" u="sng">
                <a:latin typeface="Lato"/>
                <a:ea typeface="Lato"/>
                <a:cs typeface="Lato"/>
                <a:sym typeface="Lato"/>
                <a:hlinkClick r:id="rId5"/>
              </a:rPr>
              <a:t>http://www.artandsciencejournal.com/post/39504281386/michele-parliament-in-the-about-section-of-her</a:t>
            </a:r>
            <a:r>
              <a:rPr lang="en" sz="1000">
                <a:latin typeface="Lato"/>
                <a:ea typeface="Lato"/>
                <a:cs typeface="Lato"/>
                <a:sym typeface="Lato"/>
              </a:rPr>
              <a:t> </a:t>
            </a:r>
          </a:p>
          <a:p>
            <a:pPr indent="-292100" lvl="0" marL="457200" rtl="0">
              <a:spcBef>
                <a:spcPts val="0"/>
              </a:spcBef>
              <a:buSzPct val="100000"/>
              <a:buFont typeface="Lato"/>
            </a:pPr>
            <a:r>
              <a:rPr lang="en" sz="1000">
                <a:latin typeface="Lato"/>
                <a:ea typeface="Lato"/>
                <a:cs typeface="Lato"/>
                <a:sym typeface="Lato"/>
              </a:rPr>
              <a:t>Leonardo da Vinci. “Anatomical Studies of the Shoulder”. Black chalk, pen and ink on paper, Royal Library, Windsor. Retrieved December 15, 2016, from: </a:t>
            </a:r>
            <a:r>
              <a:rPr lang="en" sz="1000" u="sng">
                <a:latin typeface="Lato"/>
                <a:ea typeface="Lato"/>
                <a:cs typeface="Lato"/>
                <a:sym typeface="Lato"/>
                <a:hlinkClick r:id="rId6"/>
              </a:rPr>
              <a:t>http://www.wga.hu/html_m/l/leonardo/10anatom/3should1.html</a:t>
            </a:r>
          </a:p>
          <a:p>
            <a:pPr indent="-292100" lvl="0" marL="457200" rtl="0">
              <a:spcBef>
                <a:spcPts val="0"/>
              </a:spcBef>
              <a:buSzPct val="100000"/>
              <a:buFont typeface="Lato"/>
            </a:pPr>
            <a:r>
              <a:rPr lang="en" sz="1000">
                <a:latin typeface="Lato"/>
                <a:ea typeface="Lato"/>
                <a:cs typeface="Lato"/>
                <a:sym typeface="Lato"/>
              </a:rPr>
              <a:t>Leonardo da Vinci, "Vitruvian Man" (1492). Pen, ink, watercolour and metalpoint on paper, Gallerie dell'Accademia, Venice. Retrieved December 15, 2016, from: </a:t>
            </a:r>
            <a:r>
              <a:rPr lang="en" sz="1000" u="sng">
                <a:latin typeface="Lato"/>
                <a:ea typeface="Lato"/>
                <a:cs typeface="Lato"/>
                <a:sym typeface="Lato"/>
                <a:hlinkClick r:id="rId7"/>
              </a:rPr>
              <a:t>http://witcombe.sbc.edu/davincicode/leonardo-vitruvian-man.html</a:t>
            </a:r>
          </a:p>
          <a:p>
            <a:pPr indent="-292100" lvl="0" marL="457200" rtl="0">
              <a:spcBef>
                <a:spcPts val="0"/>
              </a:spcBef>
              <a:buSzPct val="100000"/>
              <a:buFont typeface="Lato"/>
            </a:pPr>
            <a:r>
              <a:rPr lang="en" sz="1000">
                <a:latin typeface="Lato"/>
                <a:ea typeface="Lato"/>
                <a:cs typeface="Lato"/>
                <a:sym typeface="Lato"/>
              </a:rPr>
              <a:t>Leonardo da Vinci, </a:t>
            </a:r>
            <a:r>
              <a:rPr i="1" lang="en" sz="1000">
                <a:latin typeface="Lato"/>
                <a:ea typeface="Lato"/>
                <a:cs typeface="Lato"/>
                <a:sym typeface="Lato"/>
              </a:rPr>
              <a:t>The Virgin of the Rocks</a:t>
            </a:r>
            <a:r>
              <a:rPr lang="en" sz="1000">
                <a:latin typeface="Lato"/>
                <a:ea typeface="Lato"/>
                <a:cs typeface="Lato"/>
                <a:sym typeface="Lato"/>
              </a:rPr>
              <a:t>, c. 1483-86, oil on panel, Louvre, Paris. Retrieved December 15, 2016, from: </a:t>
            </a:r>
            <a:r>
              <a:rPr lang="en" sz="1000" u="sng">
                <a:latin typeface="Lato"/>
                <a:ea typeface="Lato"/>
                <a:cs typeface="Lato"/>
                <a:sym typeface="Lato"/>
                <a:hlinkClick r:id="rId8"/>
              </a:rPr>
              <a:t>https://www.khanacademy.org/humanities/renaissance-reformation/high-ren-florence-rome/leonardo-da-vinci/a/leonardo-virgin-of-the-rocks</a:t>
            </a:r>
          </a:p>
          <a:p>
            <a:pPr indent="-292100" lvl="0" marL="457200" rtl="0">
              <a:spcBef>
                <a:spcPts val="0"/>
              </a:spcBef>
              <a:buSzPct val="100000"/>
              <a:buFont typeface="Lato"/>
            </a:pPr>
            <a:r>
              <a:rPr lang="en" sz="1000">
                <a:latin typeface="Lato"/>
                <a:ea typeface="Lato"/>
                <a:cs typeface="Lato"/>
                <a:sym typeface="Lato"/>
              </a:rPr>
              <a:t>Morin, Donna. “Florence: The Land of my ancestry; the birthplace of my muse.” Blogger.com Retrieved December 15, 2016, from: </a:t>
            </a:r>
            <a:r>
              <a:rPr lang="en" sz="1000" u="sng">
                <a:latin typeface="Lato"/>
                <a:ea typeface="Lato"/>
                <a:cs typeface="Lato"/>
                <a:sym typeface="Lato"/>
                <a:hlinkClick r:id="rId9"/>
              </a:rPr>
              <a:t>http://donnarussomorin.blogspot.com/2012_03_01_archive.html</a:t>
            </a:r>
          </a:p>
          <a:p>
            <a:pPr indent="-292100" lvl="0" marL="457200" rtl="0">
              <a:spcBef>
                <a:spcPts val="0"/>
              </a:spcBef>
              <a:buSzPct val="100000"/>
              <a:buFont typeface="Lato"/>
            </a:pPr>
            <a:r>
              <a:rPr lang="en" sz="1000">
                <a:latin typeface="Lato"/>
                <a:ea typeface="Lato"/>
                <a:cs typeface="Lato"/>
                <a:sym typeface="Lato"/>
              </a:rPr>
              <a:t>Parliament, Michele. Facebook.com Retrieved December 15, 2016, from: </a:t>
            </a:r>
            <a:r>
              <a:rPr lang="en" sz="1000" u="sng">
                <a:latin typeface="Lato"/>
                <a:ea typeface="Lato"/>
                <a:cs typeface="Lato"/>
                <a:sym typeface="Lato"/>
                <a:hlinkClick r:id="rId10"/>
              </a:rPr>
              <a:t>https://www.facebook.com/poorlyselftaughtartist/</a:t>
            </a:r>
            <a:r>
              <a:rPr lang="en" sz="1000">
                <a:latin typeface="Lato"/>
                <a:ea typeface="Lato"/>
                <a:cs typeface="Lato"/>
                <a:sym typeface="Lato"/>
              </a:rPr>
              <a:t> </a:t>
            </a:r>
          </a:p>
          <a:p>
            <a:pPr indent="-292100" lvl="0" marL="457200" rtl="0">
              <a:spcBef>
                <a:spcPts val="0"/>
              </a:spcBef>
              <a:buSzPct val="100000"/>
              <a:buFont typeface="Lato"/>
            </a:pPr>
            <a:r>
              <a:rPr lang="en" sz="1000">
                <a:latin typeface="Lato"/>
                <a:ea typeface="Lato"/>
                <a:cs typeface="Lato"/>
                <a:sym typeface="Lato"/>
              </a:rPr>
              <a:t>Parliament, Michele. “Night Garden”. Poignarde.wordpress.com. Retrieved December 15, 2016, from: </a:t>
            </a:r>
            <a:r>
              <a:rPr lang="en" sz="1000" u="sng">
                <a:latin typeface="Lato"/>
                <a:ea typeface="Lato"/>
                <a:cs typeface="Lato"/>
                <a:sym typeface="Lato"/>
                <a:hlinkClick r:id="rId11"/>
              </a:rPr>
              <a:t>https://poignarde.wordpress.com/author/poignarde/page/331/</a:t>
            </a:r>
            <a:r>
              <a:rPr lang="en" sz="1000">
                <a:latin typeface="Lato"/>
                <a:ea typeface="Lato"/>
                <a:cs typeface="Lato"/>
                <a:sym typeface="Lato"/>
              </a:rPr>
              <a:t> </a:t>
            </a:r>
          </a:p>
          <a:p>
            <a:pPr indent="-292100" lvl="0" marL="457200" rtl="0">
              <a:spcBef>
                <a:spcPts val="0"/>
              </a:spcBef>
              <a:buSzPct val="100000"/>
              <a:buFont typeface="Lato"/>
            </a:pPr>
            <a:r>
              <a:rPr lang="en" sz="1000">
                <a:latin typeface="Lato"/>
                <a:ea typeface="Lato"/>
                <a:cs typeface="Lato"/>
                <a:sym typeface="Lato"/>
              </a:rPr>
              <a:t>Parliament, Michele. “You’ve been schooled.” Blogger.com Retrieved December 15, 2016, from: </a:t>
            </a:r>
            <a:r>
              <a:rPr lang="en" sz="1000" u="sng">
                <a:latin typeface="Lato"/>
                <a:ea typeface="Lato"/>
                <a:cs typeface="Lato"/>
                <a:sym typeface="Lato"/>
                <a:hlinkClick r:id="rId12"/>
              </a:rPr>
              <a:t>http://micheleparliament.blogspot.com/2015/11/youve-been-schooled.html</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11700" y="321175"/>
            <a:ext cx="8520600" cy="831300"/>
          </a:xfrm>
          <a:prstGeom prst="rect">
            <a:avLst/>
          </a:prstGeom>
        </p:spPr>
        <p:txBody>
          <a:bodyPr anchorCtr="0" anchor="b" bIns="91425" lIns="91425" rIns="91425" tIns="91425">
            <a:noAutofit/>
          </a:bodyPr>
          <a:lstStyle/>
          <a:p>
            <a:pPr lvl="0">
              <a:spcBef>
                <a:spcPts val="0"/>
              </a:spcBef>
              <a:buNone/>
            </a:pPr>
            <a:r>
              <a:rPr lang="en" sz="2400"/>
              <a:t>Analysis of formal qualities: Leonardo’s “Vitruvian Man” </a:t>
            </a:r>
          </a:p>
        </p:txBody>
      </p:sp>
      <p:pic>
        <p:nvPicPr>
          <p:cNvPr id="78" name="Shape 78"/>
          <p:cNvPicPr preferRelativeResize="0"/>
          <p:nvPr/>
        </p:nvPicPr>
        <p:blipFill>
          <a:blip r:embed="rId3">
            <a:alphaModFix/>
          </a:blip>
          <a:stretch>
            <a:fillRect/>
          </a:stretch>
        </p:blipFill>
        <p:spPr>
          <a:xfrm>
            <a:off x="6818400" y="1221312"/>
            <a:ext cx="2325475" cy="3278724"/>
          </a:xfrm>
          <a:prstGeom prst="rect">
            <a:avLst/>
          </a:prstGeom>
          <a:noFill/>
          <a:ln>
            <a:noFill/>
          </a:ln>
        </p:spPr>
      </p:pic>
      <p:sp>
        <p:nvSpPr>
          <p:cNvPr id="79" name="Shape 79"/>
          <p:cNvSpPr txBox="1"/>
          <p:nvPr>
            <p:ph idx="1" type="body"/>
          </p:nvPr>
        </p:nvSpPr>
        <p:spPr>
          <a:xfrm>
            <a:off x="311700" y="1152475"/>
            <a:ext cx="6506700" cy="3416400"/>
          </a:xfrm>
          <a:prstGeom prst="rect">
            <a:avLst/>
          </a:prstGeom>
        </p:spPr>
        <p:txBody>
          <a:bodyPr anchorCtr="0" anchor="t" bIns="91425" lIns="91425" rIns="91425" tIns="91425">
            <a:noAutofit/>
          </a:bodyPr>
          <a:lstStyle/>
          <a:p>
            <a:pPr lvl="0" rtl="0">
              <a:lnSpc>
                <a:spcPct val="100000"/>
              </a:lnSpc>
              <a:spcBef>
                <a:spcPts val="0"/>
              </a:spcBef>
              <a:buNone/>
            </a:pPr>
            <a:r>
              <a:rPr lang="en" sz="1300"/>
              <a:t>I</a:t>
            </a:r>
            <a:r>
              <a:rPr lang="en" sz="1300"/>
              <a:t>n 1492, this piece was completed in pen, ink, watercolour and metalpoint. There is a lack of </a:t>
            </a:r>
            <a:r>
              <a:rPr b="1" lang="en" sz="1300"/>
              <a:t>color</a:t>
            </a:r>
            <a:r>
              <a:rPr lang="en" sz="1300"/>
              <a:t> as Leonardo interpreted this piece more as an investigation rather than a work of art. Leonardo explored symmetry and scientific </a:t>
            </a:r>
            <a:r>
              <a:rPr b="1" lang="en" sz="1300"/>
              <a:t>balance </a:t>
            </a:r>
            <a:r>
              <a:rPr lang="en" sz="1300"/>
              <a:t>of the human body with this piece as the midpoint of the circle is the navel of the man. The center of the man is implied to be the navel and his hands and feet touch the circumference of the circle. The </a:t>
            </a:r>
            <a:r>
              <a:rPr b="1" lang="en" sz="1300"/>
              <a:t>shape</a:t>
            </a:r>
            <a:r>
              <a:rPr lang="en" sz="1300"/>
              <a:t> of the </a:t>
            </a:r>
            <a:r>
              <a:rPr lang="en" sz="1300"/>
              <a:t>square is used to compare the height of the man to the width of both his outstretched arms to signify the height and width are identical. Influenced by the Renaissance which sparked interest in human physiology, Da Vinci split up the Vitruvian man according to proportions. Horizontal lines can be seen around the knee and groin (both equal length). When measured the square and circle also have the same area, making this art piece mathematically accurate and drawn to proportion. The face is split into 4 different areas. A horizontal line intersects the nipples to ensure accuracy in drawing. The details are </a:t>
            </a:r>
            <a:r>
              <a:rPr lang="en" sz="1300"/>
              <a:t>alluded</a:t>
            </a:r>
            <a:r>
              <a:rPr lang="en" sz="1300"/>
              <a:t> to with lines representing the underlying muscle and bones. </a:t>
            </a:r>
            <a:r>
              <a:rPr b="1" lang="en" sz="1300"/>
              <a:t>Rhythm</a:t>
            </a:r>
            <a:r>
              <a:rPr lang="en" sz="1300"/>
              <a:t> is implemented with the slight range of motion of the extremities which in turn creates </a:t>
            </a:r>
            <a:r>
              <a:rPr b="1" lang="en" sz="1300"/>
              <a:t>m</a:t>
            </a:r>
            <a:r>
              <a:rPr b="1" lang="en" sz="1300"/>
              <a:t>ovement, </a:t>
            </a:r>
            <a:r>
              <a:rPr lang="en" sz="1300"/>
              <a:t>albeit limited,</a:t>
            </a:r>
            <a:r>
              <a:rPr lang="en" sz="1300"/>
              <a:t> of the figure. The </a:t>
            </a:r>
            <a:r>
              <a:rPr b="1" lang="en" sz="1300"/>
              <a:t>repetition</a:t>
            </a:r>
            <a:r>
              <a:rPr b="1" lang="en" sz="1300"/>
              <a:t> </a:t>
            </a:r>
            <a:r>
              <a:rPr lang="en" sz="1300"/>
              <a:t>of the extremities  is shown to indicate how well the figure is confined to the geometric drawings and made sense of using math and fractions.</a:t>
            </a:r>
          </a:p>
        </p:txBody>
      </p:sp>
      <p:sp>
        <p:nvSpPr>
          <p:cNvPr id="80" name="Shape 80"/>
          <p:cNvSpPr txBox="1"/>
          <p:nvPr/>
        </p:nvSpPr>
        <p:spPr>
          <a:xfrm>
            <a:off x="7123875" y="4500025"/>
            <a:ext cx="1714500" cy="5727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800">
                <a:solidFill>
                  <a:schemeClr val="accent3"/>
                </a:solidFill>
                <a:latin typeface="Lato"/>
                <a:ea typeface="Lato"/>
                <a:cs typeface="Lato"/>
                <a:sym typeface="Lato"/>
              </a:rPr>
              <a:t>Leonardo da Vinci, "Vitruvian Man" (1492). Pen, ink, watercolour and metalpoint on paper</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sz="2400"/>
              <a:t>Analysis of formal qualities: Leonardo’s anatomical drawings</a:t>
            </a:r>
          </a:p>
          <a:p>
            <a:pPr lvl="0">
              <a:spcBef>
                <a:spcPts val="0"/>
              </a:spcBef>
              <a:buNone/>
            </a:pPr>
            <a:r>
              <a:t/>
            </a:r>
            <a:endParaRPr sz="2400"/>
          </a:p>
        </p:txBody>
      </p:sp>
      <p:pic>
        <p:nvPicPr>
          <p:cNvPr id="86" name="Shape 86"/>
          <p:cNvPicPr preferRelativeResize="0"/>
          <p:nvPr/>
        </p:nvPicPr>
        <p:blipFill>
          <a:blip r:embed="rId3">
            <a:alphaModFix/>
          </a:blip>
          <a:stretch>
            <a:fillRect/>
          </a:stretch>
        </p:blipFill>
        <p:spPr>
          <a:xfrm>
            <a:off x="6344087" y="871275"/>
            <a:ext cx="2799875" cy="3978775"/>
          </a:xfrm>
          <a:prstGeom prst="rect">
            <a:avLst/>
          </a:prstGeom>
          <a:noFill/>
          <a:ln>
            <a:noFill/>
          </a:ln>
        </p:spPr>
      </p:pic>
      <p:sp>
        <p:nvSpPr>
          <p:cNvPr id="87" name="Shape 87"/>
          <p:cNvSpPr txBox="1"/>
          <p:nvPr>
            <p:ph idx="1" type="body"/>
          </p:nvPr>
        </p:nvSpPr>
        <p:spPr>
          <a:xfrm>
            <a:off x="311699" y="1152475"/>
            <a:ext cx="6032400" cy="3416400"/>
          </a:xfrm>
          <a:prstGeom prst="rect">
            <a:avLst/>
          </a:prstGeom>
        </p:spPr>
        <p:txBody>
          <a:bodyPr anchorCtr="0" anchor="t" bIns="91425" lIns="91425" rIns="91425" tIns="91425">
            <a:noAutofit/>
          </a:bodyPr>
          <a:lstStyle/>
          <a:p>
            <a:pPr lvl="0">
              <a:spcBef>
                <a:spcPts val="0"/>
              </a:spcBef>
              <a:buNone/>
            </a:pPr>
            <a:r>
              <a:rPr lang="en" sz="1200"/>
              <a:t>Leonardo’s anatomical drawings of the shoulder show his intense interest with the human body. Done in ink and black chalk, there is once again an absence of </a:t>
            </a:r>
            <a:r>
              <a:rPr b="1" lang="en" sz="1200"/>
              <a:t>color</a:t>
            </a:r>
            <a:r>
              <a:rPr lang="en" sz="1200"/>
              <a:t>. Leonardo utilised a cadaver for investigation of the muscles that created </a:t>
            </a:r>
            <a:r>
              <a:rPr b="1" lang="en" sz="1200"/>
              <a:t>movement</a:t>
            </a:r>
            <a:r>
              <a:rPr lang="en" sz="1200"/>
              <a:t>. As a major component of the body the man is shown in different poses with arms by the body or extended to show how </a:t>
            </a:r>
            <a:r>
              <a:rPr b="1" lang="en" sz="1200"/>
              <a:t>movement</a:t>
            </a:r>
            <a:r>
              <a:rPr lang="en" sz="1200"/>
              <a:t> is facilitated by the muscles and skeletal system. When first viewing this piece, the focal point is the upper centered man as it is the man’s completed profile with a lateral view of the shoulder. In the surrounding sketches, </a:t>
            </a:r>
            <a:r>
              <a:rPr b="1" lang="en" sz="1200"/>
              <a:t>emphasis </a:t>
            </a:r>
            <a:r>
              <a:rPr lang="en" sz="1200"/>
              <a:t>of the anatomy of the shoulder </a:t>
            </a:r>
            <a:r>
              <a:rPr lang="en" sz="1200"/>
              <a:t>is created through </a:t>
            </a:r>
            <a:r>
              <a:rPr b="1" lang="en" sz="1200"/>
              <a:t>value </a:t>
            </a:r>
            <a:r>
              <a:rPr lang="en" sz="1200"/>
              <a:t>to indicate depth. </a:t>
            </a:r>
            <a:r>
              <a:rPr lang="en" sz="1200"/>
              <a:t>Crosshatching is implemented to show </a:t>
            </a:r>
            <a:r>
              <a:rPr b="1" lang="en" sz="1200"/>
              <a:t>value</a:t>
            </a:r>
            <a:r>
              <a:rPr lang="en" sz="1200"/>
              <a:t> and depth of the sketches. The muscles are shown as cords in the top-right to show movement as the arm moves. The ball and socket joint is clearly seen. </a:t>
            </a:r>
            <a:r>
              <a:rPr b="1" lang="en" sz="1200"/>
              <a:t>Negative s</a:t>
            </a:r>
            <a:r>
              <a:rPr b="1" lang="en" sz="1200"/>
              <a:t>pace</a:t>
            </a:r>
            <a:r>
              <a:rPr lang="en" sz="1200"/>
              <a:t> is filled with notes in Leonardo’s signature </a:t>
            </a:r>
            <a:r>
              <a:rPr lang="en" sz="1200"/>
              <a:t>backwards</a:t>
            </a:r>
            <a:r>
              <a:rPr lang="en" sz="1200"/>
              <a:t> writing. The writing and sketches create </a:t>
            </a:r>
            <a:r>
              <a:rPr b="1" lang="en" sz="1200"/>
              <a:t>harmony </a:t>
            </a:r>
            <a:r>
              <a:rPr lang="en" sz="1200"/>
              <a:t>and proper </a:t>
            </a:r>
            <a:r>
              <a:rPr b="1" lang="en" sz="1200"/>
              <a:t>unity </a:t>
            </a:r>
            <a:r>
              <a:rPr lang="en" sz="1200"/>
              <a:t>of a scientific investigation contingent on visual aspects. </a:t>
            </a:r>
            <a:r>
              <a:rPr lang="en" sz="1200"/>
              <a:t>This investigation allowed Leonardo to appreciate and </a:t>
            </a:r>
            <a:r>
              <a:rPr b="1" lang="en" sz="1200"/>
              <a:t>analyse </a:t>
            </a:r>
            <a:r>
              <a:rPr lang="en" sz="1200"/>
              <a:t>the </a:t>
            </a:r>
            <a:r>
              <a:rPr b="1" lang="en" sz="1200"/>
              <a:t>rhythm </a:t>
            </a:r>
            <a:r>
              <a:rPr lang="en" sz="1200"/>
              <a:t>(shown in the many long filaments of muscle and their position)of nature and the </a:t>
            </a:r>
            <a:r>
              <a:rPr b="1" lang="en" sz="1200"/>
              <a:t>form</a:t>
            </a:r>
            <a:r>
              <a:rPr lang="en" sz="1200"/>
              <a:t> of man to further assist him in paintings which required this degree of realism and anatomy knowledge.</a:t>
            </a:r>
          </a:p>
        </p:txBody>
      </p:sp>
      <p:sp>
        <p:nvSpPr>
          <p:cNvPr id="88" name="Shape 88"/>
          <p:cNvSpPr txBox="1"/>
          <p:nvPr/>
        </p:nvSpPr>
        <p:spPr>
          <a:xfrm>
            <a:off x="3928774" y="4766225"/>
            <a:ext cx="5215200" cy="8289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Leonardo da Vinci. “Anatomical Studies of the Shoulder”. Black chalk, pen and ink on paper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sz="2400"/>
              <a:t>Analysis of formal qualities: Leonardo’s </a:t>
            </a:r>
          </a:p>
          <a:p>
            <a:pPr lvl="0">
              <a:spcBef>
                <a:spcPts val="0"/>
              </a:spcBef>
              <a:buNone/>
            </a:pPr>
            <a:r>
              <a:rPr lang="en" sz="2400"/>
              <a:t>“</a:t>
            </a:r>
            <a:r>
              <a:rPr lang="en" sz="2400"/>
              <a:t>The Virgin of the Rocks”</a:t>
            </a:r>
          </a:p>
        </p:txBody>
      </p:sp>
      <p:pic>
        <p:nvPicPr>
          <p:cNvPr id="94" name="Shape 94"/>
          <p:cNvPicPr preferRelativeResize="0"/>
          <p:nvPr/>
        </p:nvPicPr>
        <p:blipFill>
          <a:blip r:embed="rId3">
            <a:alphaModFix/>
          </a:blip>
          <a:stretch>
            <a:fillRect/>
          </a:stretch>
        </p:blipFill>
        <p:spPr>
          <a:xfrm>
            <a:off x="7048594" y="1152475"/>
            <a:ext cx="2095405" cy="3416400"/>
          </a:xfrm>
          <a:prstGeom prst="rect">
            <a:avLst/>
          </a:prstGeom>
          <a:noFill/>
          <a:ln>
            <a:noFill/>
          </a:ln>
        </p:spPr>
      </p:pic>
      <p:sp>
        <p:nvSpPr>
          <p:cNvPr id="95" name="Shape 95"/>
          <p:cNvSpPr txBox="1"/>
          <p:nvPr>
            <p:ph idx="1" type="body"/>
          </p:nvPr>
        </p:nvSpPr>
        <p:spPr>
          <a:xfrm>
            <a:off x="284375" y="1152475"/>
            <a:ext cx="6699600" cy="3416400"/>
          </a:xfrm>
          <a:prstGeom prst="rect">
            <a:avLst/>
          </a:prstGeom>
        </p:spPr>
        <p:txBody>
          <a:bodyPr anchorCtr="0" anchor="t" bIns="91425" lIns="91425" rIns="91425" tIns="91425">
            <a:noAutofit/>
          </a:bodyPr>
          <a:lstStyle/>
          <a:p>
            <a:pPr lvl="0">
              <a:spcBef>
                <a:spcPts val="0"/>
              </a:spcBef>
              <a:buNone/>
            </a:pPr>
            <a:r>
              <a:rPr lang="en" sz="1100"/>
              <a:t>As a prime example of the High Renaissance, Da Vinci employs </a:t>
            </a:r>
            <a:r>
              <a:rPr b="1" lang="en" sz="1100"/>
              <a:t>sfumato</a:t>
            </a:r>
            <a:r>
              <a:rPr lang="en" sz="1100"/>
              <a:t>, </a:t>
            </a:r>
            <a:r>
              <a:rPr b="1" lang="en" sz="1100"/>
              <a:t>chiaroscuro</a:t>
            </a:r>
            <a:r>
              <a:rPr lang="en" sz="1100"/>
              <a:t>, and </a:t>
            </a:r>
            <a:r>
              <a:rPr b="1" lang="en" sz="1100"/>
              <a:t>pyramidal composition</a:t>
            </a:r>
            <a:r>
              <a:rPr lang="en" sz="1100"/>
              <a:t>. With sfumato-the shading of </a:t>
            </a:r>
            <a:r>
              <a:rPr b="1" lang="en" sz="1100"/>
              <a:t>hues</a:t>
            </a:r>
            <a:r>
              <a:rPr lang="en" sz="1100"/>
              <a:t> gradually into one another- the painting receives a soft </a:t>
            </a:r>
            <a:r>
              <a:rPr b="1" lang="en" sz="1100"/>
              <a:t>texture </a:t>
            </a:r>
            <a:r>
              <a:rPr lang="en" sz="1100"/>
              <a:t>which allows the viewer’s eyes to flow smoothly from the </a:t>
            </a:r>
            <a:r>
              <a:rPr b="1" lang="en" sz="1100"/>
              <a:t>emphasized</a:t>
            </a:r>
            <a:r>
              <a:rPr lang="en" sz="1100"/>
              <a:t> focal points of the faces to the dark rocks and foliage. With the medium of oil paint, Leonardo was able to </a:t>
            </a:r>
            <a:r>
              <a:rPr lang="en" sz="1100"/>
              <a:t>utilize chiaroscuro-side by side strong contrasts between light and dark </a:t>
            </a:r>
            <a:r>
              <a:rPr b="1" lang="en" sz="1100"/>
              <a:t>value</a:t>
            </a:r>
            <a:r>
              <a:rPr lang="en" sz="1100"/>
              <a:t>. This produces a solemn painting and allows for the deception of </a:t>
            </a:r>
            <a:r>
              <a:rPr b="1" lang="en" sz="1100"/>
              <a:t>form</a:t>
            </a:r>
            <a:r>
              <a:rPr lang="en" sz="1100"/>
              <a:t>.</a:t>
            </a:r>
            <a:r>
              <a:rPr lang="en" sz="1100"/>
              <a:t> Pyramidal composition </a:t>
            </a:r>
            <a:r>
              <a:rPr lang="en" sz="1100"/>
              <a:t>as the</a:t>
            </a:r>
            <a:r>
              <a:rPr lang="en" sz="1100"/>
              <a:t> name suggests is the configuration of the personas in the painting in a pyramidal fashion. Leonardo achieves </a:t>
            </a:r>
            <a:r>
              <a:rPr b="1" lang="en" sz="1100"/>
              <a:t>unity</a:t>
            </a:r>
            <a:r>
              <a:rPr lang="en" sz="1100"/>
              <a:t> as Mary is seen to be at the zenith of this invisible pyramid with the others surrounding her. The piece has religious value as the title suggests. This is influenced by the society as religious paintings were very common since people were illiterate and the only propaganda that could be used was art. In the Renaissance, religion was a cornerstone of social power. </a:t>
            </a:r>
          </a:p>
          <a:p>
            <a:pPr indent="457200" lvl="0">
              <a:spcBef>
                <a:spcPts val="0"/>
              </a:spcBef>
              <a:buNone/>
            </a:pPr>
            <a:r>
              <a:rPr lang="en" sz="1100"/>
              <a:t>In the work, Mary has her hand on the shoulder of St. John who has his hands clasped together almost as if in a prayer. Her gaze is on the infant Christ and her left hand outstretched as a woman points to Christ. The background shows rocks and the foreground has flora. Chiaroscuro, the contrast of light and dark is used to separate the heavens for the land and the faces of the personas are illuminated in a religious light. The folds of the clothes hint at bodily </a:t>
            </a:r>
            <a:r>
              <a:rPr b="1" lang="en" sz="1100"/>
              <a:t>movement</a:t>
            </a:r>
            <a:r>
              <a:rPr lang="en" sz="1100"/>
              <a:t> underneath the clothing as light does not reach the deep folds.</a:t>
            </a:r>
          </a:p>
        </p:txBody>
      </p:sp>
      <p:sp>
        <p:nvSpPr>
          <p:cNvPr id="96" name="Shape 96"/>
          <p:cNvSpPr txBox="1"/>
          <p:nvPr/>
        </p:nvSpPr>
        <p:spPr>
          <a:xfrm>
            <a:off x="6270300" y="4568875"/>
            <a:ext cx="2873700" cy="3480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Leonardo da Vinci, </a:t>
            </a:r>
            <a:r>
              <a:rPr i="1" lang="en" sz="1000">
                <a:solidFill>
                  <a:schemeClr val="accent3"/>
                </a:solidFill>
                <a:latin typeface="Lato"/>
                <a:ea typeface="Lato"/>
                <a:cs typeface="Lato"/>
                <a:sym typeface="Lato"/>
              </a:rPr>
              <a:t>The Virgin of the Rocks</a:t>
            </a:r>
            <a:r>
              <a:rPr lang="en" sz="1000">
                <a:solidFill>
                  <a:schemeClr val="accent3"/>
                </a:solidFill>
                <a:latin typeface="Lato"/>
                <a:ea typeface="Lato"/>
                <a:cs typeface="Lato"/>
                <a:sym typeface="Lato"/>
              </a:rPr>
              <a:t>, c. 1483-86, oil on panel</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sz="2400"/>
              <a:t>Background of Michele Parliament’s Cultural Significance</a:t>
            </a:r>
          </a:p>
        </p:txBody>
      </p:sp>
      <p:sp>
        <p:nvSpPr>
          <p:cNvPr id="102" name="Shape 102"/>
          <p:cNvSpPr txBox="1"/>
          <p:nvPr>
            <p:ph idx="1" type="body"/>
          </p:nvPr>
        </p:nvSpPr>
        <p:spPr>
          <a:xfrm>
            <a:off x="311700" y="1225225"/>
            <a:ext cx="8520600" cy="3354000"/>
          </a:xfrm>
          <a:prstGeom prst="rect">
            <a:avLst/>
          </a:prstGeom>
        </p:spPr>
        <p:txBody>
          <a:bodyPr anchorCtr="0" anchor="t" bIns="91425" lIns="91425" rIns="91425" tIns="91425">
            <a:noAutofit/>
          </a:bodyPr>
          <a:lstStyle/>
          <a:p>
            <a:pPr indent="457200" lvl="0">
              <a:spcBef>
                <a:spcPts val="0"/>
              </a:spcBef>
              <a:buNone/>
            </a:pPr>
            <a:r>
              <a:rPr lang="en" sz="1200">
                <a:latin typeface="Lato"/>
                <a:ea typeface="Lato"/>
                <a:cs typeface="Lato"/>
                <a:sym typeface="Lato"/>
              </a:rPr>
              <a:t>Michele Parliament has a wide array of pieces which are indicative of her great work-ethic or escape from the world. Equipped with a sardonic personality, Michele Parliament is my local artist. Works have been completed in digital collage, drawing and painting. The wide array of work seems to differ among each other and does not converge on a single overarching theme. Her guiding principle in art is to “Manipulate the things that have manipulated her.” Hence, it can be noted that her art pieces have a personal connection to her life and experiences. In this modern day and age, a person is exposed to numerous stimuli and most of that is represented in her work. There is not much information about her life besides a web page which may or may not be accurate and trustworthy. </a:t>
            </a:r>
          </a:p>
          <a:p>
            <a:pPr indent="457200" lvl="0">
              <a:spcBef>
                <a:spcPts val="0"/>
              </a:spcBef>
              <a:buNone/>
            </a:pPr>
            <a:r>
              <a:rPr lang="en" sz="1200">
                <a:latin typeface="Lato"/>
                <a:ea typeface="Lato"/>
                <a:cs typeface="Lato"/>
                <a:sym typeface="Lato"/>
              </a:rPr>
              <a:t>Michele was born in 1966, she has lived her entire life in Wisconsin. She </a:t>
            </a:r>
            <a:r>
              <a:rPr lang="en" sz="1200">
                <a:latin typeface="Lato"/>
                <a:ea typeface="Lato"/>
                <a:cs typeface="Lato"/>
                <a:sym typeface="Lato"/>
              </a:rPr>
              <a:t>regrets the decisions that her parents influenced her to make which led her to nursing school and a life without art. She currently works as </a:t>
            </a:r>
            <a:r>
              <a:rPr lang="en" sz="1200">
                <a:latin typeface="Lato"/>
                <a:ea typeface="Lato"/>
                <a:cs typeface="Lato"/>
                <a:sym typeface="Lato"/>
              </a:rPr>
              <a:t> a nurse in pediatric psychology. Although her nursing school experience was not to her liking, medical subjects often appear in the art. I believe emotions play a major part in her artistic process as she has stated, “When I get pissed at the world, I mess around with Photoshop to cut/splice/layer the chaos into something that makes sense to me.” Besides, the varying subject matter of her art, Michele is influenced by contemporary artists such as Glenn Barr, Mark Ryden, etc. These artists explore fantastic notions through their art. Michele paints what she knows about and her art is a product of her 50 years she has been alive. Therefore one can posit Michele was influenced by the tumultuous and chaotic modern day era.</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Caro de Carne Mea</a:t>
            </a:r>
          </a:p>
        </p:txBody>
      </p:sp>
      <p:pic>
        <p:nvPicPr>
          <p:cNvPr id="108" name="Shape 108"/>
          <p:cNvPicPr preferRelativeResize="0"/>
          <p:nvPr/>
        </p:nvPicPr>
        <p:blipFill>
          <a:blip r:embed="rId3">
            <a:alphaModFix/>
          </a:blip>
          <a:stretch>
            <a:fillRect/>
          </a:stretch>
        </p:blipFill>
        <p:spPr>
          <a:xfrm>
            <a:off x="7084500" y="1198775"/>
            <a:ext cx="2059450" cy="2745949"/>
          </a:xfrm>
          <a:prstGeom prst="rect">
            <a:avLst/>
          </a:prstGeom>
          <a:noFill/>
          <a:ln>
            <a:noFill/>
          </a:ln>
        </p:spPr>
      </p:pic>
      <p:sp>
        <p:nvSpPr>
          <p:cNvPr id="109" name="Shape 109"/>
          <p:cNvSpPr txBox="1"/>
          <p:nvPr>
            <p:ph idx="1" type="body"/>
          </p:nvPr>
        </p:nvSpPr>
        <p:spPr>
          <a:xfrm>
            <a:off x="311700" y="1152475"/>
            <a:ext cx="6772800" cy="3416400"/>
          </a:xfrm>
          <a:prstGeom prst="rect">
            <a:avLst/>
          </a:prstGeom>
        </p:spPr>
        <p:txBody>
          <a:bodyPr anchorCtr="0" anchor="t" bIns="91425" lIns="91425" rIns="91425" tIns="91425">
            <a:noAutofit/>
          </a:bodyPr>
          <a:lstStyle/>
          <a:p>
            <a:pPr lvl="0">
              <a:spcBef>
                <a:spcPts val="0"/>
              </a:spcBef>
              <a:buNone/>
            </a:pPr>
            <a:r>
              <a:rPr lang="en" sz="1200">
                <a:latin typeface="Lato"/>
                <a:ea typeface="Lato"/>
                <a:cs typeface="Lato"/>
                <a:sym typeface="Lato"/>
              </a:rPr>
              <a:t>This 8 x 10 digital collage presumably depicts others (male hands) that are performing an open-chest investigation of a woman who seems to be religious because of her attire. Helpless to do anything, she lets them do as they please as she suffers, indicated by the tears from her eyes and looks above for help, perhaps from God. There is a theme of helplessness and lack of individual action, waiting for a higher being to intervene. A poor example of existentialism, this digital collage employs a background using </a:t>
            </a:r>
            <a:r>
              <a:rPr b="1" lang="en" sz="1200">
                <a:latin typeface="Lato"/>
                <a:ea typeface="Lato"/>
                <a:cs typeface="Lato"/>
                <a:sym typeface="Lato"/>
              </a:rPr>
              <a:t>chiaroscuro</a:t>
            </a:r>
            <a:r>
              <a:rPr lang="en" sz="1200">
                <a:latin typeface="Lato"/>
                <a:ea typeface="Lato"/>
                <a:cs typeface="Lato"/>
                <a:sym typeface="Lato"/>
              </a:rPr>
              <a:t> as the left half is dark and becomes gradually gray. The </a:t>
            </a:r>
            <a:r>
              <a:rPr b="1" lang="en" sz="1200">
                <a:latin typeface="Lato"/>
                <a:ea typeface="Lato"/>
                <a:cs typeface="Lato"/>
                <a:sym typeface="Lato"/>
              </a:rPr>
              <a:t>focal point</a:t>
            </a:r>
            <a:r>
              <a:rPr lang="en" sz="1200">
                <a:latin typeface="Lato"/>
                <a:ea typeface="Lato"/>
                <a:cs typeface="Lato"/>
                <a:sym typeface="Lato"/>
              </a:rPr>
              <a:t> is the woman and more specifically the woman’s chest. The subject matter is the internal organs of the woman in vibrant </a:t>
            </a:r>
            <a:r>
              <a:rPr b="1" lang="en" sz="1200">
                <a:latin typeface="Lato"/>
                <a:ea typeface="Lato"/>
                <a:cs typeface="Lato"/>
                <a:sym typeface="Lato"/>
              </a:rPr>
              <a:t>color</a:t>
            </a:r>
            <a:r>
              <a:rPr lang="en" sz="1200">
                <a:latin typeface="Lato"/>
                <a:ea typeface="Lato"/>
                <a:cs typeface="Lato"/>
                <a:sym typeface="Lato"/>
              </a:rPr>
              <a:t> along with germinating flowers. The lungs are wide apart so the heart is visible. The floating hands have </a:t>
            </a:r>
            <a:r>
              <a:rPr b="1" lang="en" sz="1200">
                <a:latin typeface="Lato"/>
                <a:ea typeface="Lato"/>
                <a:cs typeface="Lato"/>
                <a:sym typeface="Lato"/>
              </a:rPr>
              <a:t>value</a:t>
            </a:r>
            <a:r>
              <a:rPr lang="en" sz="1200">
                <a:latin typeface="Lato"/>
                <a:ea typeface="Lato"/>
                <a:cs typeface="Lato"/>
                <a:sym typeface="Lato"/>
              </a:rPr>
              <a:t> and </a:t>
            </a:r>
            <a:r>
              <a:rPr b="1" lang="en" sz="1200">
                <a:latin typeface="Lato"/>
                <a:ea typeface="Lato"/>
                <a:cs typeface="Lato"/>
                <a:sym typeface="Lato"/>
              </a:rPr>
              <a:t>depth</a:t>
            </a:r>
            <a:r>
              <a:rPr lang="en" sz="1200">
                <a:latin typeface="Lato"/>
                <a:ea typeface="Lato"/>
                <a:cs typeface="Lato"/>
                <a:sym typeface="Lato"/>
              </a:rPr>
              <a:t>, rendering them in 3D but still retain the illusion of appearing out of nowhere as they are floating in space. The attire is indicative of a religious affiliation and is shown with folds and a genuine quality of fabric. Shadows indicate ripples in the fabric. </a:t>
            </a:r>
            <a:r>
              <a:rPr b="1" lang="en" sz="1200">
                <a:latin typeface="Lato"/>
                <a:ea typeface="Lato"/>
                <a:cs typeface="Lato"/>
                <a:sym typeface="Lato"/>
              </a:rPr>
              <a:t>Sfumato</a:t>
            </a:r>
            <a:r>
              <a:rPr lang="en" sz="1200">
                <a:latin typeface="Lato"/>
                <a:ea typeface="Lato"/>
                <a:cs typeface="Lato"/>
                <a:sym typeface="Lato"/>
              </a:rPr>
              <a:t>, a technique which involves gradual blending of color to produce hazy </a:t>
            </a:r>
            <a:r>
              <a:rPr b="1" lang="en" sz="1200">
                <a:latin typeface="Lato"/>
                <a:ea typeface="Lato"/>
                <a:cs typeface="Lato"/>
                <a:sym typeface="Lato"/>
              </a:rPr>
              <a:t>form</a:t>
            </a:r>
            <a:r>
              <a:rPr lang="en" sz="1200">
                <a:latin typeface="Lato"/>
                <a:ea typeface="Lato"/>
                <a:cs typeface="Lato"/>
                <a:sym typeface="Lato"/>
              </a:rPr>
              <a:t> is implemented. The art piece's origins seem to be that of the mid 1600s if it were not a digital piece. A touch of modernism and realism is added with accurate anatomy. Dull </a:t>
            </a:r>
            <a:r>
              <a:rPr b="1" lang="en" sz="1200">
                <a:latin typeface="Lato"/>
                <a:ea typeface="Lato"/>
                <a:cs typeface="Lato"/>
                <a:sym typeface="Lato"/>
              </a:rPr>
              <a:t>hues</a:t>
            </a:r>
            <a:r>
              <a:rPr lang="en" sz="1200">
                <a:latin typeface="Lato"/>
                <a:ea typeface="Lato"/>
                <a:cs typeface="Lato"/>
                <a:sym typeface="Lato"/>
              </a:rPr>
              <a:t> allow the viewer’s gaze to focus on the chest as most of the </a:t>
            </a:r>
            <a:r>
              <a:rPr b="1" lang="en" sz="1200">
                <a:latin typeface="Lato"/>
                <a:ea typeface="Lato"/>
                <a:cs typeface="Lato"/>
                <a:sym typeface="Lato"/>
              </a:rPr>
              <a:t>emphasis </a:t>
            </a:r>
            <a:r>
              <a:rPr lang="en" sz="1200">
                <a:latin typeface="Lato"/>
                <a:ea typeface="Lato"/>
                <a:cs typeface="Lato"/>
                <a:sym typeface="Lato"/>
              </a:rPr>
              <a:t>and objects</a:t>
            </a:r>
            <a:r>
              <a:rPr lang="en" sz="1200">
                <a:latin typeface="Lato"/>
                <a:ea typeface="Lato"/>
                <a:cs typeface="Lato"/>
                <a:sym typeface="Lato"/>
              </a:rPr>
              <a:t> is/are situated around there. In Latin the title means ‘The Flesh of my Flesh’.</a:t>
            </a:r>
          </a:p>
        </p:txBody>
      </p:sp>
      <p:sp>
        <p:nvSpPr>
          <p:cNvPr id="110" name="Shape 110"/>
          <p:cNvSpPr txBox="1"/>
          <p:nvPr/>
        </p:nvSpPr>
        <p:spPr>
          <a:xfrm>
            <a:off x="6874625" y="3944725"/>
            <a:ext cx="2479200" cy="2862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Parliament, Michele. Facebook.com</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Night Garden</a:t>
            </a:r>
          </a:p>
        </p:txBody>
      </p:sp>
      <p:pic>
        <p:nvPicPr>
          <p:cNvPr descr="Night Garden" id="116" name="Shape 116" title="Night Garden"/>
          <p:cNvPicPr preferRelativeResize="0"/>
          <p:nvPr/>
        </p:nvPicPr>
        <p:blipFill>
          <a:blip r:embed="rId3">
            <a:alphaModFix/>
          </a:blip>
          <a:stretch>
            <a:fillRect/>
          </a:stretch>
        </p:blipFill>
        <p:spPr>
          <a:xfrm>
            <a:off x="5728824" y="1221424"/>
            <a:ext cx="3415024" cy="2700650"/>
          </a:xfrm>
          <a:prstGeom prst="rect">
            <a:avLst/>
          </a:prstGeom>
          <a:noFill/>
          <a:ln>
            <a:noFill/>
          </a:ln>
        </p:spPr>
      </p:pic>
      <p:sp>
        <p:nvSpPr>
          <p:cNvPr id="117" name="Shape 117"/>
          <p:cNvSpPr txBox="1"/>
          <p:nvPr>
            <p:ph idx="1" type="body"/>
          </p:nvPr>
        </p:nvSpPr>
        <p:spPr>
          <a:xfrm>
            <a:off x="161425" y="1159300"/>
            <a:ext cx="5567400" cy="3416400"/>
          </a:xfrm>
          <a:prstGeom prst="rect">
            <a:avLst/>
          </a:prstGeom>
        </p:spPr>
        <p:txBody>
          <a:bodyPr anchorCtr="0" anchor="t" bIns="91425" lIns="91425" rIns="91425" tIns="91425">
            <a:noAutofit/>
          </a:bodyPr>
          <a:lstStyle/>
          <a:p>
            <a:pPr lvl="0">
              <a:spcBef>
                <a:spcPts val="0"/>
              </a:spcBef>
              <a:buNone/>
            </a:pPr>
            <a:r>
              <a:rPr lang="en" sz="1200">
                <a:latin typeface="Lato"/>
                <a:ea typeface="Lato"/>
                <a:cs typeface="Lato"/>
                <a:sym typeface="Lato"/>
              </a:rPr>
              <a:t>This acrylic and oil on canvas piece is one of the few paintings from Michele that is more open-ended and ambiguous than others. A venture into the unknown is depicted in this piece as the hand is outstretched as if reaching for something in the darkness. A eerie positivity comes from the piece with Michele’s use of </a:t>
            </a:r>
            <a:r>
              <a:rPr b="1" lang="en" sz="1200">
                <a:latin typeface="Lato"/>
                <a:ea typeface="Lato"/>
                <a:cs typeface="Lato"/>
                <a:sym typeface="Lato"/>
              </a:rPr>
              <a:t>contrast</a:t>
            </a:r>
            <a:r>
              <a:rPr lang="en" sz="1200">
                <a:latin typeface="Lato"/>
                <a:ea typeface="Lato"/>
                <a:cs typeface="Lato"/>
                <a:sym typeface="Lato"/>
              </a:rPr>
              <a:t> and </a:t>
            </a:r>
            <a:r>
              <a:rPr b="1" lang="en" sz="1200">
                <a:latin typeface="Lato"/>
                <a:ea typeface="Lato"/>
                <a:cs typeface="Lato"/>
                <a:sym typeface="Lato"/>
              </a:rPr>
              <a:t>color</a:t>
            </a:r>
            <a:r>
              <a:rPr lang="en" sz="1200">
                <a:latin typeface="Lato"/>
                <a:ea typeface="Lato"/>
                <a:cs typeface="Lato"/>
                <a:sym typeface="Lato"/>
              </a:rPr>
              <a:t> as the flowers are a vermillion compared to the grayscale of everything else on the canvas. </a:t>
            </a:r>
            <a:r>
              <a:rPr b="1" lang="en" sz="1200">
                <a:latin typeface="Lato"/>
                <a:ea typeface="Lato"/>
                <a:cs typeface="Lato"/>
                <a:sym typeface="Lato"/>
              </a:rPr>
              <a:t>Balance</a:t>
            </a:r>
            <a:r>
              <a:rPr lang="en" sz="1200">
                <a:latin typeface="Lato"/>
                <a:ea typeface="Lato"/>
                <a:cs typeface="Lato"/>
                <a:sym typeface="Lato"/>
              </a:rPr>
              <a:t> is achieved as the hand is coming in from the left and the flowers greet it from the right. </a:t>
            </a:r>
            <a:r>
              <a:rPr b="1" lang="en" sz="1200">
                <a:latin typeface="Lato"/>
                <a:ea typeface="Lato"/>
                <a:cs typeface="Lato"/>
                <a:sym typeface="Lato"/>
              </a:rPr>
              <a:t>Emphasis</a:t>
            </a:r>
            <a:r>
              <a:rPr lang="en" sz="1200">
                <a:latin typeface="Lato"/>
                <a:ea typeface="Lato"/>
                <a:cs typeface="Lato"/>
                <a:sym typeface="Lato"/>
              </a:rPr>
              <a:t> on the hand and flowers are achieved through </a:t>
            </a:r>
            <a:r>
              <a:rPr b="1" lang="en" sz="1200">
                <a:latin typeface="Lato"/>
                <a:ea typeface="Lato"/>
                <a:cs typeface="Lato"/>
                <a:sym typeface="Lato"/>
              </a:rPr>
              <a:t>contrast</a:t>
            </a:r>
            <a:r>
              <a:rPr lang="en" sz="1200">
                <a:latin typeface="Lato"/>
                <a:ea typeface="Lato"/>
                <a:cs typeface="Lato"/>
                <a:sym typeface="Lato"/>
              </a:rPr>
              <a:t> and allow these two objects to stand out to the viewer. The hand is smaller than the flowers, adding more weight on the right side of the canvas which is equivalent the other side by the addition of light </a:t>
            </a:r>
            <a:r>
              <a:rPr b="1" lang="en" sz="1200">
                <a:latin typeface="Lato"/>
                <a:ea typeface="Lato"/>
                <a:cs typeface="Lato"/>
                <a:sym typeface="Lato"/>
              </a:rPr>
              <a:t>value</a:t>
            </a:r>
            <a:r>
              <a:rPr lang="en" sz="1200">
                <a:latin typeface="Lato"/>
                <a:ea typeface="Lato"/>
                <a:cs typeface="Lato"/>
                <a:sym typeface="Lato"/>
              </a:rPr>
              <a:t> in the background on the left hand side. The gradual fade to the darkness is representative of light dimming indicating a bigger background which in this case is substantial as the whole right hand side is dark. </a:t>
            </a:r>
            <a:r>
              <a:rPr b="1" lang="en" sz="1200">
                <a:latin typeface="Lato"/>
                <a:ea typeface="Lato"/>
                <a:cs typeface="Lato"/>
                <a:sym typeface="Lato"/>
              </a:rPr>
              <a:t>Harmony</a:t>
            </a:r>
            <a:r>
              <a:rPr lang="en" sz="1200">
                <a:latin typeface="Lato"/>
                <a:ea typeface="Lato"/>
                <a:cs typeface="Lato"/>
                <a:sym typeface="Lato"/>
              </a:rPr>
              <a:t> is achieved in the piece as Michele employs the two objects of interest coming towards the middle to meet each other. The flowers are created by short dabs of what seems like oil paint as they have a greater albedo than the rest of the canvas. The short dabs also give the flowers </a:t>
            </a:r>
            <a:r>
              <a:rPr b="1" lang="en" sz="1200">
                <a:latin typeface="Lato"/>
                <a:ea typeface="Lato"/>
                <a:cs typeface="Lato"/>
                <a:sym typeface="Lato"/>
              </a:rPr>
              <a:t>form</a:t>
            </a:r>
            <a:r>
              <a:rPr lang="en" sz="1200">
                <a:latin typeface="Lato"/>
                <a:ea typeface="Lato"/>
                <a:cs typeface="Lato"/>
                <a:sym typeface="Lato"/>
              </a:rPr>
              <a:t> and allow </a:t>
            </a:r>
            <a:r>
              <a:rPr b="1" lang="en" sz="1200">
                <a:latin typeface="Lato"/>
                <a:ea typeface="Lato"/>
                <a:cs typeface="Lato"/>
                <a:sym typeface="Lato"/>
              </a:rPr>
              <a:t>movement</a:t>
            </a:r>
            <a:r>
              <a:rPr lang="en" sz="1200">
                <a:latin typeface="Lato"/>
                <a:ea typeface="Lato"/>
                <a:cs typeface="Lato"/>
                <a:sym typeface="Lato"/>
              </a:rPr>
              <a:t> in the piece resulting from how they [the flowers] are jutting outwards from the right side. </a:t>
            </a:r>
          </a:p>
        </p:txBody>
      </p:sp>
      <p:sp>
        <p:nvSpPr>
          <p:cNvPr id="118" name="Shape 118"/>
          <p:cNvSpPr txBox="1"/>
          <p:nvPr/>
        </p:nvSpPr>
        <p:spPr>
          <a:xfrm>
            <a:off x="5684787" y="3922075"/>
            <a:ext cx="3503100" cy="3108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Parliament, Michele. “Night Garden”. Poignarde.wordpress.com.</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315925"/>
            <a:ext cx="8520600" cy="831300"/>
          </a:xfrm>
          <a:prstGeom prst="rect">
            <a:avLst/>
          </a:prstGeom>
        </p:spPr>
        <p:txBody>
          <a:bodyPr anchorCtr="0" anchor="b" bIns="91425" lIns="91425" rIns="91425" tIns="91425">
            <a:noAutofit/>
          </a:bodyPr>
          <a:lstStyle/>
          <a:p>
            <a:pPr lvl="0" rtl="0">
              <a:spcBef>
                <a:spcPts val="0"/>
              </a:spcBef>
              <a:buNone/>
            </a:pPr>
            <a:r>
              <a:rPr lang="en"/>
              <a:t>Untitled</a:t>
            </a:r>
          </a:p>
        </p:txBody>
      </p:sp>
      <p:pic>
        <p:nvPicPr>
          <p:cNvPr id="124" name="Shape 124"/>
          <p:cNvPicPr preferRelativeResize="0"/>
          <p:nvPr/>
        </p:nvPicPr>
        <p:blipFill>
          <a:blip r:embed="rId3">
            <a:alphaModFix/>
          </a:blip>
          <a:stretch>
            <a:fillRect/>
          </a:stretch>
        </p:blipFill>
        <p:spPr>
          <a:xfrm>
            <a:off x="7024500" y="1025075"/>
            <a:ext cx="2119499" cy="3093346"/>
          </a:xfrm>
          <a:prstGeom prst="rect">
            <a:avLst/>
          </a:prstGeom>
          <a:noFill/>
          <a:ln>
            <a:noFill/>
          </a:ln>
        </p:spPr>
      </p:pic>
      <p:sp>
        <p:nvSpPr>
          <p:cNvPr id="125" name="Shape 125"/>
          <p:cNvSpPr txBox="1"/>
          <p:nvPr>
            <p:ph idx="1" type="body"/>
          </p:nvPr>
        </p:nvSpPr>
        <p:spPr>
          <a:xfrm>
            <a:off x="0" y="1152475"/>
            <a:ext cx="7024500" cy="3416400"/>
          </a:xfrm>
          <a:prstGeom prst="rect">
            <a:avLst/>
          </a:prstGeom>
        </p:spPr>
        <p:txBody>
          <a:bodyPr anchorCtr="0" anchor="t" bIns="91425" lIns="91425" rIns="91425" tIns="91425">
            <a:noAutofit/>
          </a:bodyPr>
          <a:lstStyle/>
          <a:p>
            <a:pPr lvl="0">
              <a:spcBef>
                <a:spcPts val="0"/>
              </a:spcBef>
              <a:buNone/>
            </a:pPr>
            <a:r>
              <a:rPr lang="en" sz="1400">
                <a:latin typeface="Lato"/>
                <a:ea typeface="Lato"/>
                <a:cs typeface="Lato"/>
                <a:sym typeface="Lato"/>
              </a:rPr>
              <a:t>Another digital collage, Michele concentrates on a singular object as the object of focus. The hand is depicted as limp and ‘hanging’ towards the bottom of the piece which contains the signature and a horizontal splotch representative of ink. </a:t>
            </a:r>
            <a:r>
              <a:rPr b="1" lang="en" sz="1400">
                <a:latin typeface="Lato"/>
                <a:ea typeface="Lato"/>
                <a:cs typeface="Lato"/>
                <a:sym typeface="Lato"/>
              </a:rPr>
              <a:t>Value</a:t>
            </a:r>
            <a:r>
              <a:rPr lang="en" sz="1400">
                <a:latin typeface="Lato"/>
                <a:ea typeface="Lato"/>
                <a:cs typeface="Lato"/>
                <a:sym typeface="Lato"/>
              </a:rPr>
              <a:t> is brought to the piece with the </a:t>
            </a:r>
            <a:r>
              <a:rPr b="1" lang="en" sz="1400">
                <a:latin typeface="Lato"/>
                <a:ea typeface="Lato"/>
                <a:cs typeface="Lato"/>
                <a:sym typeface="Lato"/>
              </a:rPr>
              <a:t>contrast</a:t>
            </a:r>
            <a:r>
              <a:rPr lang="en" sz="1400">
                <a:latin typeface="Lato"/>
                <a:ea typeface="Lato"/>
                <a:cs typeface="Lato"/>
                <a:sym typeface="Lato"/>
              </a:rPr>
              <a:t> of dark and light values. The light accurately hits the hand at the place where the muscles are illuminated and give the sense of slight protrusion. </a:t>
            </a:r>
            <a:r>
              <a:rPr lang="en" sz="1400">
                <a:latin typeface="Lato"/>
                <a:ea typeface="Lato"/>
                <a:cs typeface="Lato"/>
                <a:sym typeface="Lato"/>
              </a:rPr>
              <a:t>Farther</a:t>
            </a:r>
            <a:r>
              <a:rPr lang="en" sz="1400">
                <a:latin typeface="Lato"/>
                <a:ea typeface="Lato"/>
                <a:cs typeface="Lato"/>
                <a:sym typeface="Lato"/>
              </a:rPr>
              <a:t> from the surface of the skin, the hand contains tendons on top of muscle along with blood vessels on the sides. Michele did not create a background for the piece and the </a:t>
            </a:r>
            <a:r>
              <a:rPr b="1" lang="en" sz="1400">
                <a:latin typeface="Lato"/>
                <a:ea typeface="Lato"/>
                <a:cs typeface="Lato"/>
                <a:sym typeface="Lato"/>
              </a:rPr>
              <a:t>emphasis</a:t>
            </a:r>
            <a:r>
              <a:rPr lang="en" sz="1400">
                <a:latin typeface="Lato"/>
                <a:ea typeface="Lato"/>
                <a:cs typeface="Lato"/>
                <a:sym typeface="Lato"/>
              </a:rPr>
              <a:t> of </a:t>
            </a:r>
            <a:r>
              <a:rPr b="1" lang="en" sz="1400">
                <a:latin typeface="Lato"/>
                <a:ea typeface="Lato"/>
                <a:cs typeface="Lato"/>
                <a:sym typeface="Lato"/>
              </a:rPr>
              <a:t>color</a:t>
            </a:r>
            <a:r>
              <a:rPr lang="en" sz="1400">
                <a:latin typeface="Lato"/>
                <a:ea typeface="Lato"/>
                <a:cs typeface="Lato"/>
                <a:sym typeface="Lato"/>
              </a:rPr>
              <a:t> is only added to the roses which adhere to the hand, the stems sometimes twining behind the complications of the hand. The tendons are marked with small ‘x’s as if in study. Michele achieves </a:t>
            </a:r>
            <a:r>
              <a:rPr b="1" lang="en" sz="1400">
                <a:latin typeface="Lato"/>
                <a:ea typeface="Lato"/>
                <a:cs typeface="Lato"/>
                <a:sym typeface="Lato"/>
              </a:rPr>
              <a:t>balance</a:t>
            </a:r>
            <a:r>
              <a:rPr lang="en" sz="1400">
                <a:latin typeface="Lato"/>
                <a:ea typeface="Lato"/>
                <a:cs typeface="Lato"/>
                <a:sym typeface="Lato"/>
              </a:rPr>
              <a:t> with three roses that are by the hand.  The roses are not prolific and exist as a subtle touch. The </a:t>
            </a:r>
            <a:r>
              <a:rPr b="1" lang="en" sz="1400">
                <a:latin typeface="Lato"/>
                <a:ea typeface="Lato"/>
                <a:cs typeface="Lato"/>
                <a:sym typeface="Lato"/>
              </a:rPr>
              <a:t>focal point</a:t>
            </a:r>
            <a:r>
              <a:rPr lang="en" sz="1400">
                <a:latin typeface="Lato"/>
                <a:ea typeface="Lato"/>
                <a:cs typeface="Lato"/>
                <a:sym typeface="Lato"/>
              </a:rPr>
              <a:t> of the piece are the three colorful roses and then attention is diverted to the hand-displayed in grayscale. Both objects are organic and coincide with nature however the complications of the hand seem mechanical when compared with the delicacy of the roses. Michele inserts </a:t>
            </a:r>
            <a:r>
              <a:rPr b="1" lang="en" sz="1400">
                <a:latin typeface="Lato"/>
                <a:ea typeface="Lato"/>
                <a:cs typeface="Lato"/>
                <a:sym typeface="Lato"/>
              </a:rPr>
              <a:t>texture</a:t>
            </a:r>
            <a:r>
              <a:rPr lang="en" sz="1400">
                <a:latin typeface="Lato"/>
                <a:ea typeface="Lato"/>
                <a:cs typeface="Lato"/>
                <a:sym typeface="Lato"/>
              </a:rPr>
              <a:t> into the piece through detail as the stratum corneum is visible.</a:t>
            </a:r>
          </a:p>
        </p:txBody>
      </p:sp>
      <p:sp>
        <p:nvSpPr>
          <p:cNvPr id="126" name="Shape 126"/>
          <p:cNvSpPr txBox="1"/>
          <p:nvPr/>
        </p:nvSpPr>
        <p:spPr>
          <a:xfrm>
            <a:off x="7024500" y="4125775"/>
            <a:ext cx="2119500" cy="647700"/>
          </a:xfrm>
          <a:prstGeom prst="rect">
            <a:avLst/>
          </a:prstGeom>
          <a:noFill/>
          <a:ln>
            <a:noFill/>
          </a:ln>
        </p:spPr>
        <p:txBody>
          <a:bodyPr anchorCtr="0" anchor="ctr" bIns="91425" lIns="91425" rIns="91425" tIns="91425">
            <a:noAutofit/>
          </a:bodyPr>
          <a:lstStyle/>
          <a:p>
            <a:pPr lvl="0" rtl="0" algn="ctr">
              <a:lnSpc>
                <a:spcPct val="115000"/>
              </a:lnSpc>
              <a:spcBef>
                <a:spcPts val="0"/>
              </a:spcBef>
              <a:spcAft>
                <a:spcPts val="1600"/>
              </a:spcAft>
              <a:buNone/>
            </a:pPr>
            <a:r>
              <a:rPr lang="en" sz="1000">
                <a:solidFill>
                  <a:schemeClr val="accent3"/>
                </a:solidFill>
                <a:latin typeface="Lato"/>
                <a:ea typeface="Lato"/>
                <a:cs typeface="Lato"/>
                <a:sym typeface="Lato"/>
              </a:rPr>
              <a:t>Lee, Jones. “Michele Parliament”. Art and Science Journal.</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